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6" r:id="rId2"/>
    <p:sldId id="257" r:id="rId3"/>
    <p:sldId id="294" r:id="rId4"/>
    <p:sldId id="295" r:id="rId5"/>
    <p:sldId id="296" r:id="rId6"/>
    <p:sldId id="305" r:id="rId7"/>
    <p:sldId id="306" r:id="rId8"/>
    <p:sldId id="297" r:id="rId9"/>
    <p:sldId id="304" r:id="rId10"/>
    <p:sldId id="291" r:id="rId11"/>
    <p:sldId id="298" r:id="rId12"/>
    <p:sldId id="258" r:id="rId13"/>
    <p:sldId id="299" r:id="rId14"/>
    <p:sldId id="300" r:id="rId15"/>
    <p:sldId id="302" r:id="rId16"/>
    <p:sldId id="303" r:id="rId17"/>
    <p:sldId id="285" r:id="rId18"/>
    <p:sldId id="274" r:id="rId19"/>
    <p:sldId id="293" r:id="rId2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921"/>
    <a:srgbClr val="FF3300"/>
    <a:srgbClr val="6600FF"/>
    <a:srgbClr val="FFFF00"/>
    <a:srgbClr val="FFCC66"/>
    <a:srgbClr val="CC33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autoAdjust="0"/>
  </p:normalViewPr>
  <p:slideViewPr>
    <p:cSldViewPr>
      <p:cViewPr varScale="1">
        <p:scale>
          <a:sx n="73" d="100"/>
          <a:sy n="73" d="100"/>
        </p:scale>
        <p:origin x="-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16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0626A-702D-43AE-9098-171A40E1C3BD}" type="doc">
      <dgm:prSet loTypeId="urn:microsoft.com/office/officeart/2005/8/layout/gear1" loCatId="process" qsTypeId="urn:microsoft.com/office/officeart/2005/8/quickstyle/simple1" qsCatId="simple" csTypeId="urn:microsoft.com/office/officeart/2005/8/colors/accent0_3" csCatId="mainScheme" phldr="1"/>
      <dgm:spPr/>
    </dgm:pt>
    <dgm:pt modelId="{872C5015-EBD1-4141-B0DD-2EF760CC4D46}">
      <dgm:prSet phldrT="[Text]"/>
      <dgm:spPr/>
      <dgm:t>
        <a:bodyPr/>
        <a:lstStyle/>
        <a:p>
          <a:r>
            <a:rPr lang="en-US" dirty="0" smtClean="0"/>
            <a:t>RET / Teachers and RET Coordinator</a:t>
          </a:r>
          <a:endParaRPr lang="en-US" dirty="0"/>
        </a:p>
      </dgm:t>
    </dgm:pt>
    <dgm:pt modelId="{430DA4CA-3B14-4222-9CCE-C9455B5F1A5F}" type="parTrans" cxnId="{66E539AA-2CD2-4BB1-BECA-AA779BB91CD1}">
      <dgm:prSet/>
      <dgm:spPr/>
      <dgm:t>
        <a:bodyPr/>
        <a:lstStyle/>
        <a:p>
          <a:endParaRPr lang="en-US"/>
        </a:p>
      </dgm:t>
    </dgm:pt>
    <dgm:pt modelId="{11876F7F-0CB7-48C3-B617-DEBC46B39055}" type="sibTrans" cxnId="{66E539AA-2CD2-4BB1-BECA-AA779BB91CD1}">
      <dgm:prSet/>
      <dgm:spPr/>
      <dgm:t>
        <a:bodyPr/>
        <a:lstStyle/>
        <a:p>
          <a:endParaRPr lang="en-US" dirty="0"/>
        </a:p>
      </dgm:t>
    </dgm:pt>
    <dgm:pt modelId="{8FF032C8-BBBA-4E06-A295-E8FDB27D9F5F}">
      <dgm:prSet phldrT="[Text]"/>
      <dgm:spPr/>
      <dgm:t>
        <a:bodyPr/>
        <a:lstStyle/>
        <a:p>
          <a:r>
            <a:rPr lang="en-US" dirty="0" smtClean="0"/>
            <a:t>COFSP Fellows</a:t>
          </a:r>
          <a:endParaRPr lang="en-US" dirty="0"/>
        </a:p>
      </dgm:t>
    </dgm:pt>
    <dgm:pt modelId="{05F3B89A-2C5F-4E3B-B88F-BA8FFD5E0C52}" type="parTrans" cxnId="{EDAA1304-883B-4CB1-9E51-40F3F98C670E}">
      <dgm:prSet/>
      <dgm:spPr/>
      <dgm:t>
        <a:bodyPr/>
        <a:lstStyle/>
        <a:p>
          <a:endParaRPr lang="en-US"/>
        </a:p>
      </dgm:t>
    </dgm:pt>
    <dgm:pt modelId="{E4DB116E-8DBF-436E-B819-16956CBF2546}" type="sibTrans" cxnId="{EDAA1304-883B-4CB1-9E51-40F3F98C670E}">
      <dgm:prSet/>
      <dgm:spPr/>
      <dgm:t>
        <a:bodyPr/>
        <a:lstStyle/>
        <a:p>
          <a:endParaRPr lang="en-US" dirty="0"/>
        </a:p>
      </dgm:t>
    </dgm:pt>
    <dgm:pt modelId="{D7EA8689-9ADE-48FA-8E22-41E3BA304538}">
      <dgm:prSet phldrT="[Text]"/>
      <dgm:spPr/>
      <dgm:t>
        <a:bodyPr/>
        <a:lstStyle/>
        <a:p>
          <a:r>
            <a:rPr lang="en-US" dirty="0" smtClean="0"/>
            <a:t>CEEMS Fellows</a:t>
          </a:r>
          <a:endParaRPr lang="en-US" dirty="0"/>
        </a:p>
      </dgm:t>
    </dgm:pt>
    <dgm:pt modelId="{6A21846E-CD6C-4A14-A704-AB89EFDD1A99}" type="parTrans" cxnId="{6776C1AC-D892-434A-AF0D-D38BD2C3E3CD}">
      <dgm:prSet/>
      <dgm:spPr/>
      <dgm:t>
        <a:bodyPr/>
        <a:lstStyle/>
        <a:p>
          <a:endParaRPr lang="en-US"/>
        </a:p>
      </dgm:t>
    </dgm:pt>
    <dgm:pt modelId="{01C2B65D-4BC2-4EBD-8258-4A660722694E}" type="sibTrans" cxnId="{6776C1AC-D892-434A-AF0D-D38BD2C3E3CD}">
      <dgm:prSet/>
      <dgm:spPr/>
      <dgm:t>
        <a:bodyPr/>
        <a:lstStyle/>
        <a:p>
          <a:endParaRPr lang="en-US" dirty="0"/>
        </a:p>
      </dgm:t>
    </dgm:pt>
    <dgm:pt modelId="{7AF56187-3A08-44CA-96D4-F3F6334C5D3B}">
      <dgm:prSet phldrT="[Text]"/>
      <dgm:spPr/>
      <dgm:t>
        <a:bodyPr/>
        <a:lstStyle/>
        <a:p>
          <a:endParaRPr lang="en-US"/>
        </a:p>
      </dgm:t>
    </dgm:pt>
    <dgm:pt modelId="{8201F6D3-6E30-4AD1-8972-D6692B86E2F0}" type="parTrans" cxnId="{537A1D59-8089-4BBC-BD81-31EF46A1347E}">
      <dgm:prSet/>
      <dgm:spPr/>
      <dgm:t>
        <a:bodyPr/>
        <a:lstStyle/>
        <a:p>
          <a:endParaRPr lang="en-US"/>
        </a:p>
      </dgm:t>
    </dgm:pt>
    <dgm:pt modelId="{AA8490AF-0888-4EF5-896C-0D294D33252A}" type="sibTrans" cxnId="{537A1D59-8089-4BBC-BD81-31EF46A1347E}">
      <dgm:prSet/>
      <dgm:spPr/>
      <dgm:t>
        <a:bodyPr/>
        <a:lstStyle/>
        <a:p>
          <a:endParaRPr lang="en-US"/>
        </a:p>
      </dgm:t>
    </dgm:pt>
    <dgm:pt modelId="{611AE36B-6C16-46ED-A158-910AAEA52743}">
      <dgm:prSet phldrT="[Text]"/>
      <dgm:spPr/>
      <dgm:t>
        <a:bodyPr/>
        <a:lstStyle/>
        <a:p>
          <a:endParaRPr lang="en-US" dirty="0"/>
        </a:p>
      </dgm:t>
    </dgm:pt>
    <dgm:pt modelId="{58729C7D-BE24-4E43-B2D3-106E7BE8A021}" type="parTrans" cxnId="{E091ADDC-7C5F-4032-8D39-5E0002E41666}">
      <dgm:prSet/>
      <dgm:spPr/>
      <dgm:t>
        <a:bodyPr/>
        <a:lstStyle/>
        <a:p>
          <a:endParaRPr lang="en-US"/>
        </a:p>
      </dgm:t>
    </dgm:pt>
    <dgm:pt modelId="{CBE1E042-30C1-43DB-AD3F-9FC38A70FEB0}" type="sibTrans" cxnId="{E091ADDC-7C5F-4032-8D39-5E0002E41666}">
      <dgm:prSet/>
      <dgm:spPr/>
      <dgm:t>
        <a:bodyPr/>
        <a:lstStyle/>
        <a:p>
          <a:endParaRPr lang="en-US"/>
        </a:p>
      </dgm:t>
    </dgm:pt>
    <dgm:pt modelId="{E6DCFACB-05E0-43F7-B719-324E33119C28}" type="pres">
      <dgm:prSet presAssocID="{5E00626A-702D-43AE-9098-171A40E1C3BD}" presName="composite" presStyleCnt="0">
        <dgm:presLayoutVars>
          <dgm:chMax val="3"/>
          <dgm:animLvl val="lvl"/>
          <dgm:resizeHandles val="exact"/>
        </dgm:presLayoutVars>
      </dgm:prSet>
      <dgm:spPr/>
    </dgm:pt>
    <dgm:pt modelId="{7C94AAA6-395B-4537-970D-B3485B2EAB19}" type="pres">
      <dgm:prSet presAssocID="{872C5015-EBD1-4141-B0DD-2EF760CC4D46}" presName="gear1" presStyleLbl="node1" presStyleIdx="0" presStyleCnt="3">
        <dgm:presLayoutVars>
          <dgm:chMax val="1"/>
          <dgm:bulletEnabled val="1"/>
        </dgm:presLayoutVars>
      </dgm:prSet>
      <dgm:spPr/>
      <dgm:t>
        <a:bodyPr/>
        <a:lstStyle/>
        <a:p>
          <a:endParaRPr lang="en-US"/>
        </a:p>
      </dgm:t>
    </dgm:pt>
    <dgm:pt modelId="{8A7F53DA-4D2B-422D-B3A3-29C2EADFCD81}" type="pres">
      <dgm:prSet presAssocID="{872C5015-EBD1-4141-B0DD-2EF760CC4D46}" presName="gear1srcNode" presStyleLbl="node1" presStyleIdx="0" presStyleCnt="3"/>
      <dgm:spPr/>
      <dgm:t>
        <a:bodyPr/>
        <a:lstStyle/>
        <a:p>
          <a:endParaRPr lang="en-US"/>
        </a:p>
      </dgm:t>
    </dgm:pt>
    <dgm:pt modelId="{99F4CDD4-2AD6-40A4-892C-5EB80892C721}" type="pres">
      <dgm:prSet presAssocID="{872C5015-EBD1-4141-B0DD-2EF760CC4D46}" presName="gear1dstNode" presStyleLbl="node1" presStyleIdx="0" presStyleCnt="3"/>
      <dgm:spPr/>
      <dgm:t>
        <a:bodyPr/>
        <a:lstStyle/>
        <a:p>
          <a:endParaRPr lang="en-US"/>
        </a:p>
      </dgm:t>
    </dgm:pt>
    <dgm:pt modelId="{798A16B6-6C98-4AB6-BD23-01C482F47699}" type="pres">
      <dgm:prSet presAssocID="{8FF032C8-BBBA-4E06-A295-E8FDB27D9F5F}" presName="gear2" presStyleLbl="node1" presStyleIdx="1" presStyleCnt="3">
        <dgm:presLayoutVars>
          <dgm:chMax val="1"/>
          <dgm:bulletEnabled val="1"/>
        </dgm:presLayoutVars>
      </dgm:prSet>
      <dgm:spPr/>
      <dgm:t>
        <a:bodyPr/>
        <a:lstStyle/>
        <a:p>
          <a:endParaRPr lang="en-US"/>
        </a:p>
      </dgm:t>
    </dgm:pt>
    <dgm:pt modelId="{0FC34D3E-B3EE-4D27-ACDB-8DD5B9D4A699}" type="pres">
      <dgm:prSet presAssocID="{8FF032C8-BBBA-4E06-A295-E8FDB27D9F5F}" presName="gear2srcNode" presStyleLbl="node1" presStyleIdx="1" presStyleCnt="3"/>
      <dgm:spPr/>
      <dgm:t>
        <a:bodyPr/>
        <a:lstStyle/>
        <a:p>
          <a:endParaRPr lang="en-US"/>
        </a:p>
      </dgm:t>
    </dgm:pt>
    <dgm:pt modelId="{69B6C03E-B346-4617-91AF-2CD328BF8E26}" type="pres">
      <dgm:prSet presAssocID="{8FF032C8-BBBA-4E06-A295-E8FDB27D9F5F}" presName="gear2dstNode" presStyleLbl="node1" presStyleIdx="1" presStyleCnt="3"/>
      <dgm:spPr/>
      <dgm:t>
        <a:bodyPr/>
        <a:lstStyle/>
        <a:p>
          <a:endParaRPr lang="en-US"/>
        </a:p>
      </dgm:t>
    </dgm:pt>
    <dgm:pt modelId="{2BFBB66F-53AD-4C3A-B973-FA8A31A822B9}" type="pres">
      <dgm:prSet presAssocID="{D7EA8689-9ADE-48FA-8E22-41E3BA304538}" presName="gear3" presStyleLbl="node1" presStyleIdx="2" presStyleCnt="3"/>
      <dgm:spPr/>
      <dgm:t>
        <a:bodyPr/>
        <a:lstStyle/>
        <a:p>
          <a:endParaRPr lang="en-US"/>
        </a:p>
      </dgm:t>
    </dgm:pt>
    <dgm:pt modelId="{CE068309-3694-42DE-B56D-8E0B4FDEAB82}" type="pres">
      <dgm:prSet presAssocID="{D7EA8689-9ADE-48FA-8E22-41E3BA304538}" presName="gear3tx" presStyleLbl="node1" presStyleIdx="2" presStyleCnt="3">
        <dgm:presLayoutVars>
          <dgm:chMax val="1"/>
          <dgm:bulletEnabled val="1"/>
        </dgm:presLayoutVars>
      </dgm:prSet>
      <dgm:spPr/>
      <dgm:t>
        <a:bodyPr/>
        <a:lstStyle/>
        <a:p>
          <a:endParaRPr lang="en-US"/>
        </a:p>
      </dgm:t>
    </dgm:pt>
    <dgm:pt modelId="{9AF5BD13-401B-4089-92E2-11268A118140}" type="pres">
      <dgm:prSet presAssocID="{D7EA8689-9ADE-48FA-8E22-41E3BA304538}" presName="gear3srcNode" presStyleLbl="node1" presStyleIdx="2" presStyleCnt="3"/>
      <dgm:spPr/>
      <dgm:t>
        <a:bodyPr/>
        <a:lstStyle/>
        <a:p>
          <a:endParaRPr lang="en-US"/>
        </a:p>
      </dgm:t>
    </dgm:pt>
    <dgm:pt modelId="{BD3462B6-CD56-401F-A221-786807A52F83}" type="pres">
      <dgm:prSet presAssocID="{D7EA8689-9ADE-48FA-8E22-41E3BA304538}" presName="gear3dstNode" presStyleLbl="node1" presStyleIdx="2" presStyleCnt="3"/>
      <dgm:spPr/>
      <dgm:t>
        <a:bodyPr/>
        <a:lstStyle/>
        <a:p>
          <a:endParaRPr lang="en-US"/>
        </a:p>
      </dgm:t>
    </dgm:pt>
    <dgm:pt modelId="{6B9E6C91-C276-4135-A0F4-A3EAADBBE060}" type="pres">
      <dgm:prSet presAssocID="{11876F7F-0CB7-48C3-B617-DEBC46B39055}" presName="connector1" presStyleLbl="sibTrans2D1" presStyleIdx="0" presStyleCnt="3"/>
      <dgm:spPr/>
      <dgm:t>
        <a:bodyPr/>
        <a:lstStyle/>
        <a:p>
          <a:endParaRPr lang="en-US"/>
        </a:p>
      </dgm:t>
    </dgm:pt>
    <dgm:pt modelId="{24BB8ECC-0379-4AAA-BAAD-B6B826E26024}" type="pres">
      <dgm:prSet presAssocID="{E4DB116E-8DBF-436E-B819-16956CBF2546}" presName="connector2" presStyleLbl="sibTrans2D1" presStyleIdx="1" presStyleCnt="3"/>
      <dgm:spPr/>
      <dgm:t>
        <a:bodyPr/>
        <a:lstStyle/>
        <a:p>
          <a:endParaRPr lang="en-US"/>
        </a:p>
      </dgm:t>
    </dgm:pt>
    <dgm:pt modelId="{DEFF2A78-F475-4A1C-8B4D-42FCCB08FA54}" type="pres">
      <dgm:prSet presAssocID="{01C2B65D-4BC2-4EBD-8258-4A660722694E}" presName="connector3" presStyleLbl="sibTrans2D1" presStyleIdx="2" presStyleCnt="3"/>
      <dgm:spPr/>
      <dgm:t>
        <a:bodyPr/>
        <a:lstStyle/>
        <a:p>
          <a:endParaRPr lang="en-US"/>
        </a:p>
      </dgm:t>
    </dgm:pt>
  </dgm:ptLst>
  <dgm:cxnLst>
    <dgm:cxn modelId="{C503F170-ED47-40A8-968A-5876302CD47A}" type="presOf" srcId="{D7EA8689-9ADE-48FA-8E22-41E3BA304538}" destId="{2BFBB66F-53AD-4C3A-B973-FA8A31A822B9}" srcOrd="0" destOrd="0" presId="urn:microsoft.com/office/officeart/2005/8/layout/gear1"/>
    <dgm:cxn modelId="{99047DD6-A0C7-4E16-807D-CF03C14DB034}" type="presOf" srcId="{8FF032C8-BBBA-4E06-A295-E8FDB27D9F5F}" destId="{798A16B6-6C98-4AB6-BD23-01C482F47699}" srcOrd="0" destOrd="0" presId="urn:microsoft.com/office/officeart/2005/8/layout/gear1"/>
    <dgm:cxn modelId="{DEE91371-F667-4019-A30C-64647920BE64}" type="presOf" srcId="{D7EA8689-9ADE-48FA-8E22-41E3BA304538}" destId="{9AF5BD13-401B-4089-92E2-11268A118140}" srcOrd="2" destOrd="0" presId="urn:microsoft.com/office/officeart/2005/8/layout/gear1"/>
    <dgm:cxn modelId="{C1F3368A-A871-4F30-927E-6953E68F44B6}" type="presOf" srcId="{872C5015-EBD1-4141-B0DD-2EF760CC4D46}" destId="{99F4CDD4-2AD6-40A4-892C-5EB80892C721}" srcOrd="2" destOrd="0" presId="urn:microsoft.com/office/officeart/2005/8/layout/gear1"/>
    <dgm:cxn modelId="{5FDB3D17-42CD-4B85-89CE-DD7B91320307}" type="presOf" srcId="{D7EA8689-9ADE-48FA-8E22-41E3BA304538}" destId="{BD3462B6-CD56-401F-A221-786807A52F83}" srcOrd="3" destOrd="0" presId="urn:microsoft.com/office/officeart/2005/8/layout/gear1"/>
    <dgm:cxn modelId="{CE84EAE8-42D7-4281-BCEA-355F2D87FE36}" type="presOf" srcId="{D7EA8689-9ADE-48FA-8E22-41E3BA304538}" destId="{CE068309-3694-42DE-B56D-8E0B4FDEAB82}" srcOrd="1" destOrd="0" presId="urn:microsoft.com/office/officeart/2005/8/layout/gear1"/>
    <dgm:cxn modelId="{E7E93C70-C84F-44AE-83D5-5DEC3F3A68D8}" type="presOf" srcId="{11876F7F-0CB7-48C3-B617-DEBC46B39055}" destId="{6B9E6C91-C276-4135-A0F4-A3EAADBBE060}" srcOrd="0" destOrd="0" presId="urn:microsoft.com/office/officeart/2005/8/layout/gear1"/>
    <dgm:cxn modelId="{C3E3C19F-61EE-4360-B4D7-F7F9CFDE75D8}" type="presOf" srcId="{5E00626A-702D-43AE-9098-171A40E1C3BD}" destId="{E6DCFACB-05E0-43F7-B719-324E33119C28}" srcOrd="0" destOrd="0" presId="urn:microsoft.com/office/officeart/2005/8/layout/gear1"/>
    <dgm:cxn modelId="{51C5F41D-5216-45C3-B274-05626110A83F}" type="presOf" srcId="{8FF032C8-BBBA-4E06-A295-E8FDB27D9F5F}" destId="{69B6C03E-B346-4617-91AF-2CD328BF8E26}" srcOrd="2" destOrd="0" presId="urn:microsoft.com/office/officeart/2005/8/layout/gear1"/>
    <dgm:cxn modelId="{4875B13A-AB03-4B72-A1E3-207F43162240}" type="presOf" srcId="{01C2B65D-4BC2-4EBD-8258-4A660722694E}" destId="{DEFF2A78-F475-4A1C-8B4D-42FCCB08FA54}" srcOrd="0" destOrd="0" presId="urn:microsoft.com/office/officeart/2005/8/layout/gear1"/>
    <dgm:cxn modelId="{B263D08A-5C66-4C9B-B8C1-4A8CCE8000E7}" type="presOf" srcId="{872C5015-EBD1-4141-B0DD-2EF760CC4D46}" destId="{8A7F53DA-4D2B-422D-B3A3-29C2EADFCD81}" srcOrd="1" destOrd="0" presId="urn:microsoft.com/office/officeart/2005/8/layout/gear1"/>
    <dgm:cxn modelId="{66E539AA-2CD2-4BB1-BECA-AA779BB91CD1}" srcId="{5E00626A-702D-43AE-9098-171A40E1C3BD}" destId="{872C5015-EBD1-4141-B0DD-2EF760CC4D46}" srcOrd="0" destOrd="0" parTransId="{430DA4CA-3B14-4222-9CCE-C9455B5F1A5F}" sibTransId="{11876F7F-0CB7-48C3-B617-DEBC46B39055}"/>
    <dgm:cxn modelId="{537A1D59-8089-4BBC-BD81-31EF46A1347E}" srcId="{5E00626A-702D-43AE-9098-171A40E1C3BD}" destId="{7AF56187-3A08-44CA-96D4-F3F6334C5D3B}" srcOrd="3" destOrd="0" parTransId="{8201F6D3-6E30-4AD1-8972-D6692B86E2F0}" sibTransId="{AA8490AF-0888-4EF5-896C-0D294D33252A}"/>
    <dgm:cxn modelId="{22204B97-204B-4252-89A8-5CD316FE0074}" type="presOf" srcId="{872C5015-EBD1-4141-B0DD-2EF760CC4D46}" destId="{7C94AAA6-395B-4537-970D-B3485B2EAB19}" srcOrd="0" destOrd="0" presId="urn:microsoft.com/office/officeart/2005/8/layout/gear1"/>
    <dgm:cxn modelId="{6776C1AC-D892-434A-AF0D-D38BD2C3E3CD}" srcId="{5E00626A-702D-43AE-9098-171A40E1C3BD}" destId="{D7EA8689-9ADE-48FA-8E22-41E3BA304538}" srcOrd="2" destOrd="0" parTransId="{6A21846E-CD6C-4A14-A704-AB89EFDD1A99}" sibTransId="{01C2B65D-4BC2-4EBD-8258-4A660722694E}"/>
    <dgm:cxn modelId="{52063B0C-3E6A-4B10-88D4-C7EB5333694E}" type="presOf" srcId="{E4DB116E-8DBF-436E-B819-16956CBF2546}" destId="{24BB8ECC-0379-4AAA-BAAD-B6B826E26024}" srcOrd="0" destOrd="0" presId="urn:microsoft.com/office/officeart/2005/8/layout/gear1"/>
    <dgm:cxn modelId="{E091ADDC-7C5F-4032-8D39-5E0002E41666}" srcId="{5E00626A-702D-43AE-9098-171A40E1C3BD}" destId="{611AE36B-6C16-46ED-A158-910AAEA52743}" srcOrd="4" destOrd="0" parTransId="{58729C7D-BE24-4E43-B2D3-106E7BE8A021}" sibTransId="{CBE1E042-30C1-43DB-AD3F-9FC38A70FEB0}"/>
    <dgm:cxn modelId="{EDAA1304-883B-4CB1-9E51-40F3F98C670E}" srcId="{5E00626A-702D-43AE-9098-171A40E1C3BD}" destId="{8FF032C8-BBBA-4E06-A295-E8FDB27D9F5F}" srcOrd="1" destOrd="0" parTransId="{05F3B89A-2C5F-4E3B-B88F-BA8FFD5E0C52}" sibTransId="{E4DB116E-8DBF-436E-B819-16956CBF2546}"/>
    <dgm:cxn modelId="{66BB0348-42D4-4E21-8C6C-A56ACFD53542}" type="presOf" srcId="{8FF032C8-BBBA-4E06-A295-E8FDB27D9F5F}" destId="{0FC34D3E-B3EE-4D27-ACDB-8DD5B9D4A699}" srcOrd="1" destOrd="0" presId="urn:microsoft.com/office/officeart/2005/8/layout/gear1"/>
    <dgm:cxn modelId="{A9F2054E-43F0-4D1B-A700-B998C66AD4BE}" type="presParOf" srcId="{E6DCFACB-05E0-43F7-B719-324E33119C28}" destId="{7C94AAA6-395B-4537-970D-B3485B2EAB19}" srcOrd="0" destOrd="0" presId="urn:microsoft.com/office/officeart/2005/8/layout/gear1"/>
    <dgm:cxn modelId="{E6DE0E10-583C-4FC1-BD27-F64031C90DAB}" type="presParOf" srcId="{E6DCFACB-05E0-43F7-B719-324E33119C28}" destId="{8A7F53DA-4D2B-422D-B3A3-29C2EADFCD81}" srcOrd="1" destOrd="0" presId="urn:microsoft.com/office/officeart/2005/8/layout/gear1"/>
    <dgm:cxn modelId="{CCE82E43-80E5-4B91-8A57-901CC0AA748B}" type="presParOf" srcId="{E6DCFACB-05E0-43F7-B719-324E33119C28}" destId="{99F4CDD4-2AD6-40A4-892C-5EB80892C721}" srcOrd="2" destOrd="0" presId="urn:microsoft.com/office/officeart/2005/8/layout/gear1"/>
    <dgm:cxn modelId="{8AFAFA46-B641-4A4B-B40A-773F97F68FD6}" type="presParOf" srcId="{E6DCFACB-05E0-43F7-B719-324E33119C28}" destId="{798A16B6-6C98-4AB6-BD23-01C482F47699}" srcOrd="3" destOrd="0" presId="urn:microsoft.com/office/officeart/2005/8/layout/gear1"/>
    <dgm:cxn modelId="{1E83E09F-1DF3-4BEC-8818-4C578B351B4F}" type="presParOf" srcId="{E6DCFACB-05E0-43F7-B719-324E33119C28}" destId="{0FC34D3E-B3EE-4D27-ACDB-8DD5B9D4A699}" srcOrd="4" destOrd="0" presId="urn:microsoft.com/office/officeart/2005/8/layout/gear1"/>
    <dgm:cxn modelId="{E7B233B4-CCA4-4129-BEA3-034FE2353A1D}" type="presParOf" srcId="{E6DCFACB-05E0-43F7-B719-324E33119C28}" destId="{69B6C03E-B346-4617-91AF-2CD328BF8E26}" srcOrd="5" destOrd="0" presId="urn:microsoft.com/office/officeart/2005/8/layout/gear1"/>
    <dgm:cxn modelId="{3CBA24A6-28D9-486E-9013-98653C52E20F}" type="presParOf" srcId="{E6DCFACB-05E0-43F7-B719-324E33119C28}" destId="{2BFBB66F-53AD-4C3A-B973-FA8A31A822B9}" srcOrd="6" destOrd="0" presId="urn:microsoft.com/office/officeart/2005/8/layout/gear1"/>
    <dgm:cxn modelId="{7AFFEB2C-9424-4071-AEB8-836274A43C5C}" type="presParOf" srcId="{E6DCFACB-05E0-43F7-B719-324E33119C28}" destId="{CE068309-3694-42DE-B56D-8E0B4FDEAB82}" srcOrd="7" destOrd="0" presId="urn:microsoft.com/office/officeart/2005/8/layout/gear1"/>
    <dgm:cxn modelId="{E7B1056A-B613-4E8D-AC4C-C246889B55D8}" type="presParOf" srcId="{E6DCFACB-05E0-43F7-B719-324E33119C28}" destId="{9AF5BD13-401B-4089-92E2-11268A118140}" srcOrd="8" destOrd="0" presId="urn:microsoft.com/office/officeart/2005/8/layout/gear1"/>
    <dgm:cxn modelId="{69F8D3CA-0956-49ED-B9F8-F3D24FCCD20A}" type="presParOf" srcId="{E6DCFACB-05E0-43F7-B719-324E33119C28}" destId="{BD3462B6-CD56-401F-A221-786807A52F83}" srcOrd="9" destOrd="0" presId="urn:microsoft.com/office/officeart/2005/8/layout/gear1"/>
    <dgm:cxn modelId="{5414BD69-0AC8-4CC3-A49E-846ED10A3B2A}" type="presParOf" srcId="{E6DCFACB-05E0-43F7-B719-324E33119C28}" destId="{6B9E6C91-C276-4135-A0F4-A3EAADBBE060}" srcOrd="10" destOrd="0" presId="urn:microsoft.com/office/officeart/2005/8/layout/gear1"/>
    <dgm:cxn modelId="{4CBC4B0D-253C-4F3D-9712-290C0B0DED52}" type="presParOf" srcId="{E6DCFACB-05E0-43F7-B719-324E33119C28}" destId="{24BB8ECC-0379-4AAA-BAAD-B6B826E26024}" srcOrd="11" destOrd="0" presId="urn:microsoft.com/office/officeart/2005/8/layout/gear1"/>
    <dgm:cxn modelId="{C359C534-D206-4177-8CE5-80F598751E00}" type="presParOf" srcId="{E6DCFACB-05E0-43F7-B719-324E33119C28}" destId="{DEFF2A78-F475-4A1C-8B4D-42FCCB08FA5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4AAA6-395B-4537-970D-B3485B2EAB19}">
      <dsp:nvSpPr>
        <dsp:cNvPr id="0" name=""/>
        <dsp:cNvSpPr/>
      </dsp:nvSpPr>
      <dsp:spPr>
        <a:xfrm>
          <a:off x="2990850" y="1543050"/>
          <a:ext cx="1885950" cy="1885950"/>
        </a:xfrm>
        <a:prstGeom prst="gear9">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RET / Teachers and RET Coordinator</a:t>
          </a:r>
          <a:endParaRPr lang="en-US" sz="1400" kern="1200" dirty="0"/>
        </a:p>
      </dsp:txBody>
      <dsp:txXfrm>
        <a:off x="3370010" y="1984825"/>
        <a:ext cx="1127630" cy="969417"/>
      </dsp:txXfrm>
    </dsp:sp>
    <dsp:sp modelId="{798A16B6-6C98-4AB6-BD23-01C482F47699}">
      <dsp:nvSpPr>
        <dsp:cNvPr id="0" name=""/>
        <dsp:cNvSpPr/>
      </dsp:nvSpPr>
      <dsp:spPr>
        <a:xfrm>
          <a:off x="1893570" y="1097280"/>
          <a:ext cx="1371600" cy="1371600"/>
        </a:xfrm>
        <a:prstGeom prst="gear6">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COFSP Fellows</a:t>
          </a:r>
          <a:endParaRPr lang="en-US" sz="1400" kern="1200" dirty="0"/>
        </a:p>
      </dsp:txBody>
      <dsp:txXfrm>
        <a:off x="2238874" y="1444671"/>
        <a:ext cx="680992" cy="676818"/>
      </dsp:txXfrm>
    </dsp:sp>
    <dsp:sp modelId="{2BFBB66F-53AD-4C3A-B973-FA8A31A822B9}">
      <dsp:nvSpPr>
        <dsp:cNvPr id="0" name=""/>
        <dsp:cNvSpPr/>
      </dsp:nvSpPr>
      <dsp:spPr>
        <a:xfrm rot="20700000">
          <a:off x="2661805" y="151015"/>
          <a:ext cx="1343888" cy="1343888"/>
        </a:xfrm>
        <a:prstGeom prst="gear6">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CEEMS Fellows</a:t>
          </a:r>
          <a:endParaRPr lang="en-US" sz="1400" kern="1200" dirty="0"/>
        </a:p>
      </dsp:txBody>
      <dsp:txXfrm rot="-20700000">
        <a:off x="2956560" y="445770"/>
        <a:ext cx="754380" cy="754380"/>
      </dsp:txXfrm>
    </dsp:sp>
    <dsp:sp modelId="{6B9E6C91-C276-4135-A0F4-A3EAADBBE060}">
      <dsp:nvSpPr>
        <dsp:cNvPr id="0" name=""/>
        <dsp:cNvSpPr/>
      </dsp:nvSpPr>
      <dsp:spPr>
        <a:xfrm>
          <a:off x="2837612" y="1263108"/>
          <a:ext cx="2414016" cy="2414016"/>
        </a:xfrm>
        <a:prstGeom prst="circularArrow">
          <a:avLst>
            <a:gd name="adj1" fmla="val 4687"/>
            <a:gd name="adj2" fmla="val 299029"/>
            <a:gd name="adj3" fmla="val 2494759"/>
            <a:gd name="adj4" fmla="val 15908186"/>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BB8ECC-0379-4AAA-BAAD-B6B826E26024}">
      <dsp:nvSpPr>
        <dsp:cNvPr id="0" name=""/>
        <dsp:cNvSpPr/>
      </dsp:nvSpPr>
      <dsp:spPr>
        <a:xfrm>
          <a:off x="1650662" y="797081"/>
          <a:ext cx="1753933" cy="1753933"/>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FF2A78-F475-4A1C-8B4D-42FCCB08FA54}">
      <dsp:nvSpPr>
        <dsp:cNvPr id="0" name=""/>
        <dsp:cNvSpPr/>
      </dsp:nvSpPr>
      <dsp:spPr>
        <a:xfrm>
          <a:off x="2350950" y="-140061"/>
          <a:ext cx="1891093" cy="1891093"/>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eaLnBrk="0" hangingPunct="0">
              <a:defRPr sz="1200"/>
            </a:lvl1pPr>
          </a:lstStyle>
          <a:p>
            <a:pPr>
              <a:defRPr/>
            </a:pPr>
            <a:endParaRPr lang="en-US"/>
          </a:p>
        </p:txBody>
      </p:sp>
      <p:sp>
        <p:nvSpPr>
          <p:cNvPr id="20483" name="Rectangle 3"/>
          <p:cNvSpPr>
            <a:spLocks noGrp="1" noChangeArrowheads="1"/>
          </p:cNvSpPr>
          <p:nvPr>
            <p:ph type="dt" sz="quarter" idx="1"/>
          </p:nvPr>
        </p:nvSpPr>
        <p:spPr bwMode="auto">
          <a:xfrm>
            <a:off x="3971925" y="0"/>
            <a:ext cx="3038475"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endParaRPr lang="en-US"/>
          </a:p>
        </p:txBody>
      </p:sp>
      <p:sp>
        <p:nvSpPr>
          <p:cNvPr id="20484" name="Rectangle 4"/>
          <p:cNvSpPr>
            <a:spLocks noGrp="1" noChangeArrowheads="1"/>
          </p:cNvSpPr>
          <p:nvPr>
            <p:ph type="ftr" sz="quarter" idx="2"/>
          </p:nvPr>
        </p:nvSpPr>
        <p:spPr bwMode="auto">
          <a:xfrm>
            <a:off x="0" y="8831263"/>
            <a:ext cx="3038475"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eaLnBrk="0" hangingPunct="0">
              <a:defRPr sz="1200"/>
            </a:lvl1pPr>
          </a:lstStyle>
          <a:p>
            <a:pPr>
              <a:defRPr/>
            </a:pPr>
            <a:endParaRPr lang="en-US"/>
          </a:p>
        </p:txBody>
      </p:sp>
      <p:sp>
        <p:nvSpPr>
          <p:cNvPr id="20485" name="Rectangle 5"/>
          <p:cNvSpPr>
            <a:spLocks noGrp="1" noChangeArrowheads="1"/>
          </p:cNvSpPr>
          <p:nvPr>
            <p:ph type="sldNum" sz="quarter" idx="3"/>
          </p:nvPr>
        </p:nvSpPr>
        <p:spPr bwMode="auto">
          <a:xfrm>
            <a:off x="3971925" y="8831263"/>
            <a:ext cx="3038475"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DCAD7F44-9AD3-41A4-BE40-DB4345EA9D5E}" type="slidenum">
              <a:rPr lang="en-US"/>
              <a:pPr>
                <a:defRPr/>
              </a:pPr>
              <a:t>‹#›</a:t>
            </a:fld>
            <a:endParaRPr lang="en-US" dirty="0"/>
          </a:p>
        </p:txBody>
      </p:sp>
    </p:spTree>
    <p:extLst>
      <p:ext uri="{BB962C8B-B14F-4D97-AF65-F5344CB8AC3E}">
        <p14:creationId xmlns:p14="http://schemas.microsoft.com/office/powerpoint/2010/main" val="3024736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eaLnBrk="0" hangingPunct="0">
              <a:defRPr sz="1200"/>
            </a:lvl1pPr>
          </a:lstStyle>
          <a:p>
            <a:pPr>
              <a:defRPr/>
            </a:pPr>
            <a:endParaRPr lang="en-US"/>
          </a:p>
        </p:txBody>
      </p:sp>
      <p:sp>
        <p:nvSpPr>
          <p:cNvPr id="20483" name="Rectangle 3"/>
          <p:cNvSpPr>
            <a:spLocks noGrp="1" noRot="1" noChangeAspect="1" noChangeArrowheads="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35038" y="4416425"/>
            <a:ext cx="5140325" cy="4183063"/>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971925" y="0"/>
            <a:ext cx="3038475"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endParaRPr lang="en-US"/>
          </a:p>
        </p:txBody>
      </p:sp>
      <p:sp>
        <p:nvSpPr>
          <p:cNvPr id="2054" name="Rectangle 6"/>
          <p:cNvSpPr>
            <a:spLocks noGrp="1" noChangeArrowheads="1"/>
          </p:cNvSpPr>
          <p:nvPr>
            <p:ph type="ftr" sz="quarter" idx="4"/>
          </p:nvPr>
        </p:nvSpPr>
        <p:spPr bwMode="auto">
          <a:xfrm>
            <a:off x="0" y="8831263"/>
            <a:ext cx="3038475"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eaLnBrk="0" hangingPunct="0">
              <a:defRPr sz="1200"/>
            </a:lvl1pPr>
          </a:lstStyle>
          <a:p>
            <a:pPr>
              <a:defRPr/>
            </a:pPr>
            <a:endParaRPr lang="en-US"/>
          </a:p>
        </p:txBody>
      </p:sp>
      <p:sp>
        <p:nvSpPr>
          <p:cNvPr id="2055" name="Rectangle 7"/>
          <p:cNvSpPr>
            <a:spLocks noGrp="1" noChangeArrowheads="1"/>
          </p:cNvSpPr>
          <p:nvPr>
            <p:ph type="sldNum" sz="quarter" idx="5"/>
          </p:nvPr>
        </p:nvSpPr>
        <p:spPr bwMode="auto">
          <a:xfrm>
            <a:off x="3971925" y="8831263"/>
            <a:ext cx="3038475"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81B52AA9-1832-4C69-A851-8D8C270175F5}" type="slidenum">
              <a:rPr lang="en-US"/>
              <a:pPr>
                <a:defRPr/>
              </a:pPr>
              <a:t>‹#›</a:t>
            </a:fld>
            <a:endParaRPr lang="en-US" dirty="0"/>
          </a:p>
        </p:txBody>
      </p:sp>
    </p:spTree>
    <p:extLst>
      <p:ext uri="{BB962C8B-B14F-4D97-AF65-F5344CB8AC3E}">
        <p14:creationId xmlns:p14="http://schemas.microsoft.com/office/powerpoint/2010/main" val="3599785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B3AFE68-F89D-4D46-B0C9-6B1568982F40}" type="slidenum">
              <a:rPr lang="en-US" altLang="en-US" smtClean="0"/>
              <a:pPr/>
              <a:t>1</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A4A72A2-9DB4-4DD6-96A2-F8D0F8AFD5FC}" type="slidenum">
              <a:rPr lang="en-US" altLang="en-US" smtClean="0"/>
              <a:pPr/>
              <a:t>2</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B52AA9-1832-4C69-A851-8D8C270175F5}"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6F6B56F-F5AA-4BCC-AB52-2CEB0FDC081F}" type="slidenum">
              <a:rPr lang="en-US" altLang="en-US" smtClean="0"/>
              <a:pPr/>
              <a:t>12</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1B0D4F3-1C97-4325-88F3-DAB0D716B826}" type="slidenum">
              <a:rPr lang="en-US" altLang="en-US" smtClean="0"/>
              <a:pPr/>
              <a:t>18</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3129" name="Rectangle 57"/>
          <p:cNvSpPr>
            <a:spLocks noGrp="1" noChangeArrowheads="1"/>
          </p:cNvSpPr>
          <p:nvPr>
            <p:ph type="ctrTitle" sz="quarter"/>
          </p:nvPr>
        </p:nvSpPr>
        <p:spPr>
          <a:xfrm>
            <a:off x="1752600" y="533400"/>
            <a:ext cx="7162800" cy="685800"/>
          </a:xfrm>
        </p:spPr>
        <p:txBody>
          <a:bodyPr/>
          <a:lstStyle>
            <a:lvl1pPr>
              <a:defRPr sz="3600"/>
            </a:lvl1pPr>
          </a:lstStyle>
          <a:p>
            <a:r>
              <a:rPr lang="en-US"/>
              <a:t>Click to edit Master title style</a:t>
            </a:r>
          </a:p>
        </p:txBody>
      </p:sp>
      <p:sp>
        <p:nvSpPr>
          <p:cNvPr id="3130" name="Rectangle 58"/>
          <p:cNvSpPr>
            <a:spLocks noGrp="1" noChangeArrowheads="1"/>
          </p:cNvSpPr>
          <p:nvPr>
            <p:ph type="subTitle" sz="quarter" idx="1"/>
          </p:nvPr>
        </p:nvSpPr>
        <p:spPr>
          <a:xfrm>
            <a:off x="1752600" y="1371600"/>
            <a:ext cx="7010400" cy="4572000"/>
          </a:xfrm>
        </p:spPr>
        <p:txBody>
          <a:bodyPr/>
          <a:lstStyle>
            <a:lvl1pPr marL="0" indent="0" algn="ctr">
              <a:defRPr sz="2400" b="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457200"/>
            <a:ext cx="18097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457200"/>
            <a:ext cx="52768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295400"/>
            <a:ext cx="3543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543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72"/>
          <p:cNvPicPr>
            <a:picLocks noChangeAspect="1" noChangeArrowheads="1"/>
          </p:cNvPicPr>
          <p:nvPr userDrawn="1"/>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94" name="Rectangle 70"/>
          <p:cNvSpPr>
            <a:spLocks noGrp="1" noChangeArrowheads="1"/>
          </p:cNvSpPr>
          <p:nvPr>
            <p:ph type="title"/>
          </p:nvPr>
        </p:nvSpPr>
        <p:spPr bwMode="auto">
          <a:xfrm>
            <a:off x="1600200" y="457200"/>
            <a:ext cx="7239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Headline Text</a:t>
            </a:r>
          </a:p>
        </p:txBody>
      </p:sp>
      <p:sp>
        <p:nvSpPr>
          <p:cNvPr id="1028" name="Rectangle 71"/>
          <p:cNvSpPr>
            <a:spLocks noGrp="1" noChangeArrowheads="1"/>
          </p:cNvSpPr>
          <p:nvPr>
            <p:ph type="body" idx="1"/>
          </p:nvPr>
        </p:nvSpPr>
        <p:spPr bwMode="auto">
          <a:xfrm>
            <a:off x="1600200" y="1295400"/>
            <a:ext cx="7239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ltLang="en-US" smtClean="0"/>
          </a:p>
        </p:txBody>
      </p:sp>
    </p:spTree>
  </p:cSld>
  <p:clrMap bg1="dk2" tx1="lt1" bg2="dk1" tx2="lt2" accent1="accent1" accent2="accent2" accent3="accent3" accent4="accent4" accent5="accent5" accent6="accent6" hlink="hlink" folHlink="folHlink"/>
  <p:sldLayoutIdLst>
    <p:sldLayoutId id="2147483851"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FF3300"/>
        </a:buClr>
        <a:buSzPct val="80000"/>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FF3300"/>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SzPct val="80000"/>
        <a:buChar char="•"/>
        <a:defRPr sz="2000">
          <a:solidFill>
            <a:schemeClr val="tx1"/>
          </a:solidFill>
          <a:latin typeface="+mn-lt"/>
        </a:defRPr>
      </a:lvl5pPr>
      <a:lvl6pPr marL="2514600" indent="-228600" algn="l" rtl="0" fontAlgn="base">
        <a:spcBef>
          <a:spcPct val="20000"/>
        </a:spcBef>
        <a:spcAft>
          <a:spcPct val="0"/>
        </a:spcAft>
        <a:buClr>
          <a:srgbClr val="FF3300"/>
        </a:buClr>
        <a:buSzPct val="80000"/>
        <a:buChar char="•"/>
        <a:defRPr sz="2000">
          <a:solidFill>
            <a:schemeClr val="tx1"/>
          </a:solidFill>
          <a:latin typeface="+mn-lt"/>
        </a:defRPr>
      </a:lvl6pPr>
      <a:lvl7pPr marL="2971800" indent="-228600" algn="l" rtl="0" fontAlgn="base">
        <a:spcBef>
          <a:spcPct val="20000"/>
        </a:spcBef>
        <a:spcAft>
          <a:spcPct val="0"/>
        </a:spcAft>
        <a:buClr>
          <a:srgbClr val="FF3300"/>
        </a:buClr>
        <a:buSzPct val="80000"/>
        <a:buChar char="•"/>
        <a:defRPr sz="2000">
          <a:solidFill>
            <a:schemeClr val="tx1"/>
          </a:solidFill>
          <a:latin typeface="+mn-lt"/>
        </a:defRPr>
      </a:lvl7pPr>
      <a:lvl8pPr marL="3429000" indent="-228600" algn="l" rtl="0" fontAlgn="base">
        <a:spcBef>
          <a:spcPct val="20000"/>
        </a:spcBef>
        <a:spcAft>
          <a:spcPct val="0"/>
        </a:spcAft>
        <a:buClr>
          <a:srgbClr val="FF3300"/>
        </a:buClr>
        <a:buSzPct val="80000"/>
        <a:buChar char="•"/>
        <a:defRPr sz="2000">
          <a:solidFill>
            <a:schemeClr val="tx1"/>
          </a:solidFill>
          <a:latin typeface="+mn-lt"/>
        </a:defRPr>
      </a:lvl8pPr>
      <a:lvl9pPr marL="3886200" indent="-228600" algn="l" rtl="0" fontAlgn="base">
        <a:spcBef>
          <a:spcPct val="20000"/>
        </a:spcBef>
        <a:spcAft>
          <a:spcPct val="0"/>
        </a:spcAft>
        <a:buClr>
          <a:srgbClr val="FF3300"/>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sf.gov/start.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nsf.gov/start.ht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nsf.gov/start.ht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143000" y="762000"/>
            <a:ext cx="7696200" cy="2133600"/>
          </a:xfrm>
        </p:spPr>
        <p:txBody>
          <a:bodyPr/>
          <a:lstStyle/>
          <a:p>
            <a:pPr algn="ctr" eaLnBrk="1" hangingPunct="1">
              <a:defRPr/>
            </a:pPr>
            <a:r>
              <a:rPr lang="en-US" sz="4000" b="1" dirty="0" smtClean="0">
                <a:solidFill>
                  <a:srgbClr val="FF3300"/>
                </a:solidFill>
                <a:effectLst>
                  <a:outerShdw blurRad="38100" dist="38100" dir="2700000" algn="tl">
                    <a:srgbClr val="000000">
                      <a:alpha val="43137"/>
                    </a:srgbClr>
                  </a:outerShdw>
                </a:effectLst>
              </a:rPr>
              <a:t>Choose Ohio First Scholarship Program (COFSP) </a:t>
            </a:r>
            <a:br>
              <a:rPr lang="en-US" sz="4000" b="1" dirty="0" smtClean="0">
                <a:solidFill>
                  <a:srgbClr val="FF3300"/>
                </a:solidFill>
                <a:effectLst>
                  <a:outerShdw blurRad="38100" dist="38100" dir="2700000" algn="tl">
                    <a:srgbClr val="000000">
                      <a:alpha val="43137"/>
                    </a:srgbClr>
                  </a:outerShdw>
                </a:effectLst>
              </a:rPr>
            </a:br>
            <a:r>
              <a:rPr lang="en-US" sz="3200" dirty="0" smtClean="0">
                <a:solidFill>
                  <a:srgbClr val="FF3300"/>
                </a:solidFill>
                <a:effectLst>
                  <a:outerShdw blurRad="38100" dist="38100" dir="2700000" algn="tl">
                    <a:srgbClr val="000000">
                      <a:alpha val="43137"/>
                    </a:srgbClr>
                  </a:outerShdw>
                </a:effectLst>
              </a:rPr>
              <a:t>Professional Development</a:t>
            </a:r>
            <a:r>
              <a:rPr lang="en-US" sz="3200" dirty="0" smtClean="0">
                <a:solidFill>
                  <a:srgbClr val="FF3300"/>
                </a:solidFill>
              </a:rPr>
              <a:t/>
            </a:r>
            <a:br>
              <a:rPr lang="en-US" sz="3200" dirty="0" smtClean="0">
                <a:solidFill>
                  <a:srgbClr val="FF3300"/>
                </a:solidFill>
              </a:rPr>
            </a:br>
            <a:endParaRPr lang="en-US" sz="3200" dirty="0" smtClean="0">
              <a:solidFill>
                <a:srgbClr val="FF3300"/>
              </a:solidFill>
            </a:endParaRPr>
          </a:p>
        </p:txBody>
      </p:sp>
      <p:sp>
        <p:nvSpPr>
          <p:cNvPr id="3075" name="Rectangle 3"/>
          <p:cNvSpPr>
            <a:spLocks noGrp="1" noChangeArrowheads="1"/>
          </p:cNvSpPr>
          <p:nvPr>
            <p:ph type="subTitle" idx="1"/>
          </p:nvPr>
        </p:nvSpPr>
        <p:spPr>
          <a:xfrm>
            <a:off x="990600" y="2590800"/>
            <a:ext cx="7772400" cy="3810000"/>
          </a:xfrm>
        </p:spPr>
        <p:txBody>
          <a:bodyPr/>
          <a:lstStyle/>
          <a:p>
            <a:pPr eaLnBrk="1" hangingPunct="1">
              <a:lnSpc>
                <a:spcPct val="90000"/>
              </a:lnSpc>
            </a:pPr>
            <a:endParaRPr lang="en-US" altLang="en-US" dirty="0" smtClean="0"/>
          </a:p>
          <a:p>
            <a:pPr eaLnBrk="1" hangingPunct="1">
              <a:lnSpc>
                <a:spcPct val="90000"/>
              </a:lnSpc>
            </a:pPr>
            <a:r>
              <a:rPr lang="en-US" altLang="en-US" dirty="0" smtClean="0"/>
              <a:t>Debbie Liberi and Marie </a:t>
            </a:r>
            <a:r>
              <a:rPr lang="en-US" altLang="en-US" dirty="0" err="1" smtClean="0"/>
              <a:t>Pollitt</a:t>
            </a:r>
            <a:endParaRPr lang="en-US" altLang="en-US" dirty="0" smtClean="0"/>
          </a:p>
          <a:p>
            <a:pPr eaLnBrk="1" hangingPunct="1">
              <a:lnSpc>
                <a:spcPct val="90000"/>
              </a:lnSpc>
            </a:pPr>
            <a:endParaRPr lang="en-US" altLang="en-US" sz="2000" dirty="0" smtClean="0"/>
          </a:p>
          <a:p>
            <a:pPr eaLnBrk="1" hangingPunct="1">
              <a:lnSpc>
                <a:spcPct val="90000"/>
              </a:lnSpc>
            </a:pPr>
            <a:r>
              <a:rPr lang="en-US" altLang="en-US" sz="2000" dirty="0" smtClean="0"/>
              <a:t>Professional Development Session 1:  </a:t>
            </a:r>
          </a:p>
          <a:p>
            <a:pPr eaLnBrk="1" hangingPunct="1">
              <a:lnSpc>
                <a:spcPct val="90000"/>
              </a:lnSpc>
            </a:pPr>
            <a:r>
              <a:rPr lang="en-US" altLang="en-US" sz="2000" dirty="0" smtClean="0"/>
              <a:t>COFSP, RET and CEEMS Components </a:t>
            </a:r>
          </a:p>
          <a:p>
            <a:pPr eaLnBrk="1" hangingPunct="1">
              <a:lnSpc>
                <a:spcPct val="90000"/>
              </a:lnSpc>
            </a:pPr>
            <a:r>
              <a:rPr lang="en-US" altLang="en-US" sz="2000" dirty="0" smtClean="0"/>
              <a:t>and Challenge Based Learning</a:t>
            </a:r>
          </a:p>
          <a:p>
            <a:pPr eaLnBrk="1" hangingPunct="1">
              <a:lnSpc>
                <a:spcPct val="90000"/>
              </a:lnSpc>
            </a:pPr>
            <a:r>
              <a:rPr lang="en-US" altLang="en-US" sz="2000" dirty="0" smtClean="0"/>
              <a:t>Swift 616</a:t>
            </a:r>
          </a:p>
          <a:p>
            <a:pPr eaLnBrk="1" hangingPunct="1">
              <a:lnSpc>
                <a:spcPct val="90000"/>
              </a:lnSpc>
            </a:pPr>
            <a:r>
              <a:rPr lang="en-US" altLang="en-US" sz="2000" dirty="0" smtClean="0"/>
              <a:t>University of Cincinnati</a:t>
            </a:r>
          </a:p>
          <a:p>
            <a:pPr eaLnBrk="1" hangingPunct="1">
              <a:lnSpc>
                <a:spcPct val="90000"/>
              </a:lnSpc>
            </a:pPr>
            <a:r>
              <a:rPr lang="en-US" altLang="en-US" sz="2000" smtClean="0"/>
              <a:t>Monday</a:t>
            </a:r>
            <a:r>
              <a:rPr lang="en-US" altLang="en-US" sz="2000" dirty="0" smtClean="0"/>
              <a:t>, September 21, 2015</a:t>
            </a:r>
          </a:p>
          <a:p>
            <a:pPr eaLnBrk="1" hangingPunct="1">
              <a:lnSpc>
                <a:spcPct val="90000"/>
              </a:lnSpc>
            </a:pPr>
            <a:r>
              <a:rPr lang="en-US" altLang="en-US" sz="2000" dirty="0" smtClean="0"/>
              <a:t>4:30 – 6:30 pm</a:t>
            </a:r>
          </a:p>
          <a:p>
            <a:pPr eaLnBrk="1" hangingPunct="1">
              <a:lnSpc>
                <a:spcPct val="90000"/>
              </a:lnSpc>
            </a:pPr>
            <a:endParaRPr lang="en-US" altLang="en-US" sz="2000" dirty="0" smtClean="0"/>
          </a:p>
          <a:p>
            <a:pPr eaLnBrk="1" hangingPunct="1">
              <a:lnSpc>
                <a:spcPct val="90000"/>
              </a:lnSpc>
            </a:pPr>
            <a:endParaRPr lang="en-US" altLang="en-US" b="0" dirty="0" smtClean="0"/>
          </a:p>
        </p:txBody>
      </p:sp>
      <p:pic>
        <p:nvPicPr>
          <p:cNvPr id="3076" name="Picture 4" descr="NSF Home Page">
            <a:hlinkClick r:id="rId3"/>
          </p:cNvPr>
          <p:cNvPicPr>
            <a:picLocks noChangeAspect="1" noChangeArrowheads="1"/>
          </p:cNvPicPr>
          <p:nvPr/>
        </p:nvPicPr>
        <p:blipFill>
          <a:blip r:embed="rId4" cstate="print"/>
          <a:srcRect/>
          <a:stretch>
            <a:fillRect/>
          </a:stretch>
        </p:blipFill>
        <p:spPr bwMode="auto">
          <a:xfrm>
            <a:off x="7848600" y="57150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Time for Meeting in Groups</a:t>
            </a:r>
            <a:endParaRPr lang="en-US" dirty="0"/>
          </a:p>
        </p:txBody>
      </p:sp>
      <p:sp>
        <p:nvSpPr>
          <p:cNvPr id="18435" name="Text Placeholder 2"/>
          <p:cNvSpPr>
            <a:spLocks noGrp="1"/>
          </p:cNvSpPr>
          <p:nvPr>
            <p:ph type="body" idx="1"/>
          </p:nvPr>
        </p:nvSpPr>
        <p:spPr>
          <a:xfrm>
            <a:off x="457200" y="1219200"/>
            <a:ext cx="4267200" cy="1371600"/>
          </a:xfrm>
        </p:spPr>
        <p:txBody>
          <a:bodyPr/>
          <a:lstStyle/>
          <a:p>
            <a:r>
              <a:rPr lang="en-US" altLang="en-US" smtClean="0"/>
              <a:t>      </a:t>
            </a:r>
            <a:endParaRPr lang="en-US" altLang="en-US" sz="2100" smtClean="0"/>
          </a:p>
        </p:txBody>
      </p:sp>
      <p:sp>
        <p:nvSpPr>
          <p:cNvPr id="18436" name="Text Placeholder 4"/>
          <p:cNvSpPr>
            <a:spLocks noGrp="1"/>
          </p:cNvSpPr>
          <p:nvPr>
            <p:ph type="body" sz="quarter" idx="3"/>
          </p:nvPr>
        </p:nvSpPr>
        <p:spPr>
          <a:xfrm>
            <a:off x="3505200" y="1143000"/>
            <a:ext cx="5181600" cy="762000"/>
          </a:xfrm>
        </p:spPr>
        <p:txBody>
          <a:bodyPr/>
          <a:lstStyle/>
          <a:p>
            <a:r>
              <a:rPr lang="en-US" altLang="en-US" smtClean="0"/>
              <a:t>Agenda for Remaining Time</a:t>
            </a:r>
          </a:p>
        </p:txBody>
      </p:sp>
      <p:sp>
        <p:nvSpPr>
          <p:cNvPr id="6" name="Content Placeholder 5"/>
          <p:cNvSpPr>
            <a:spLocks noGrp="1"/>
          </p:cNvSpPr>
          <p:nvPr>
            <p:ph sz="quarter" idx="4"/>
          </p:nvPr>
        </p:nvSpPr>
        <p:spPr>
          <a:xfrm>
            <a:off x="2895600" y="2667000"/>
            <a:ext cx="6019800" cy="3124200"/>
          </a:xfrm>
        </p:spPr>
        <p:txBody>
          <a:bodyPr/>
          <a:lstStyle/>
          <a:p>
            <a:pPr marL="457200" indent="-457200">
              <a:buFontTx/>
              <a:buAutoNum type="arabicParenR"/>
              <a:defRPr/>
            </a:pPr>
            <a:r>
              <a:rPr lang="en-US" dirty="0" smtClean="0"/>
              <a:t>Introductions among group members. (3 minutes ) </a:t>
            </a:r>
          </a:p>
          <a:p>
            <a:pPr marL="457200" indent="-457200">
              <a:buFontTx/>
              <a:buAutoNum type="arabicParenR"/>
              <a:defRPr/>
            </a:pPr>
            <a:r>
              <a:rPr lang="en-US" dirty="0" smtClean="0"/>
              <a:t>Fellows </a:t>
            </a:r>
            <a:r>
              <a:rPr lang="en-US" dirty="0"/>
              <a:t>and </a:t>
            </a:r>
            <a:r>
              <a:rPr lang="en-US" dirty="0" smtClean="0"/>
              <a:t>RET Teachers </a:t>
            </a:r>
            <a:r>
              <a:rPr lang="en-US" dirty="0"/>
              <a:t>will discuss schedule for </a:t>
            </a:r>
            <a:r>
              <a:rPr lang="en-US" dirty="0" smtClean="0"/>
              <a:t>first week (Week of October 5</a:t>
            </a:r>
            <a:r>
              <a:rPr lang="en-US" baseline="30000" dirty="0" smtClean="0"/>
              <a:t>th</a:t>
            </a:r>
            <a:r>
              <a:rPr lang="en-US" dirty="0" smtClean="0"/>
              <a:t> – 9</a:t>
            </a:r>
            <a:r>
              <a:rPr lang="en-US" baseline="30000" dirty="0" smtClean="0"/>
              <a:t>th</a:t>
            </a:r>
            <a:r>
              <a:rPr lang="en-US" dirty="0" smtClean="0"/>
              <a:t>. (10 </a:t>
            </a:r>
            <a:r>
              <a:rPr lang="en-US" dirty="0"/>
              <a:t>minutes</a:t>
            </a:r>
            <a:r>
              <a:rPr lang="en-US" dirty="0" smtClean="0"/>
              <a:t>)</a:t>
            </a:r>
          </a:p>
          <a:p>
            <a:pPr marL="457200" indent="-457200">
              <a:buFontTx/>
              <a:buAutoNum type="arabicParenR"/>
              <a:defRPr/>
            </a:pPr>
            <a:r>
              <a:rPr lang="en-US" dirty="0" smtClean="0"/>
              <a:t>Examination of timelines. (7 minutes)</a:t>
            </a:r>
          </a:p>
          <a:p>
            <a:pPr marL="0" indent="0">
              <a:defRPr/>
            </a:pPr>
            <a:endParaRPr lang="en-US" dirty="0" smtClean="0"/>
          </a:p>
          <a:p>
            <a:pPr marL="0" indent="0">
              <a:defRPr/>
            </a:pPr>
            <a:r>
              <a:rPr lang="en-US" dirty="0" smtClean="0"/>
              <a:t>* Handouts are provided for reference.</a:t>
            </a:r>
          </a:p>
          <a:p>
            <a:pPr>
              <a:defRPr/>
            </a:pPr>
            <a:endParaRPr lang="en-US" dirty="0"/>
          </a:p>
        </p:txBody>
      </p:sp>
      <p:pic>
        <p:nvPicPr>
          <p:cNvPr id="18438" name="Picture 2" descr="C:\Users\Debbie\Dropbox\Microsoft Clip Organizer\j0422122.jpg"/>
          <p:cNvPicPr>
            <a:picLocks noGrp="1" noChangeAspect="1" noChangeArrowheads="1"/>
          </p:cNvPicPr>
          <p:nvPr>
            <p:ph sz="half" idx="2"/>
          </p:nvPr>
        </p:nvPicPr>
        <p:blipFill>
          <a:blip r:embed="rId2" cstate="print"/>
          <a:srcRect/>
          <a:stretch>
            <a:fillRect/>
          </a:stretch>
        </p:blipFill>
        <p:spPr>
          <a:xfrm>
            <a:off x="457200" y="1143000"/>
            <a:ext cx="2362200" cy="19050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19200" y="365125"/>
            <a:ext cx="7543800" cy="838200"/>
          </a:xfrm>
        </p:spPr>
        <p:txBody>
          <a:bodyPr/>
          <a:lstStyle/>
          <a:p>
            <a:pPr>
              <a:defRPr/>
            </a:pPr>
            <a:r>
              <a:rPr lang="en-US" dirty="0" smtClean="0"/>
              <a:t>Why bring in COFSP Fellows into the RET/CEEMS classrooms?</a:t>
            </a:r>
            <a:endParaRPr lang="en-US" dirty="0"/>
          </a:p>
        </p:txBody>
      </p:sp>
      <p:sp>
        <p:nvSpPr>
          <p:cNvPr id="3" name="Subtitle 2"/>
          <p:cNvSpPr>
            <a:spLocks noGrp="1"/>
          </p:cNvSpPr>
          <p:nvPr>
            <p:ph type="subTitle" sz="quarter" idx="1"/>
          </p:nvPr>
        </p:nvSpPr>
        <p:spPr>
          <a:xfrm>
            <a:off x="1447800" y="1066800"/>
            <a:ext cx="7315200" cy="4724400"/>
          </a:xfrm>
        </p:spPr>
        <p:txBody>
          <a:bodyPr/>
          <a:lstStyle/>
          <a:p>
            <a:pPr>
              <a:defRPr/>
            </a:pPr>
            <a:endParaRPr lang="en-US" dirty="0"/>
          </a:p>
          <a:p>
            <a:pPr marL="342900" indent="-342900" algn="l">
              <a:buFont typeface="Wingdings" panose="05000000000000000000" pitchFamily="2" charset="2"/>
              <a:buChar char="Ø"/>
              <a:defRPr/>
            </a:pPr>
            <a:r>
              <a:rPr lang="en-US" dirty="0" smtClean="0"/>
              <a:t>They are great role models for the   </a:t>
            </a:r>
          </a:p>
          <a:p>
            <a:pPr algn="l">
              <a:defRPr/>
            </a:pPr>
            <a:r>
              <a:rPr lang="en-US" dirty="0"/>
              <a:t> </a:t>
            </a:r>
            <a:r>
              <a:rPr lang="en-US" dirty="0" smtClean="0"/>
              <a:t>    field of engineering.</a:t>
            </a:r>
          </a:p>
          <a:p>
            <a:pPr marL="342900" indent="-342900" algn="l">
              <a:buFont typeface="Wingdings" panose="05000000000000000000" pitchFamily="2" charset="2"/>
              <a:buChar char="Ø"/>
              <a:defRPr/>
            </a:pPr>
            <a:r>
              <a:rPr lang="en-US" dirty="0" smtClean="0"/>
              <a:t>Students in the classroom relate to them.</a:t>
            </a:r>
          </a:p>
          <a:p>
            <a:pPr marL="342900" indent="-342900" algn="l">
              <a:buFont typeface="Wingdings" panose="05000000000000000000" pitchFamily="2" charset="2"/>
              <a:buChar char="Ø"/>
              <a:defRPr/>
            </a:pPr>
            <a:r>
              <a:rPr lang="en-US" dirty="0" smtClean="0"/>
              <a:t>They provide practical applications of math and science.</a:t>
            </a:r>
          </a:p>
          <a:p>
            <a:pPr marL="342900" indent="-342900" algn="l">
              <a:buFont typeface="Wingdings" panose="05000000000000000000" pitchFamily="2" charset="2"/>
              <a:buChar char="Ø"/>
              <a:defRPr/>
            </a:pPr>
            <a:r>
              <a:rPr lang="en-US" dirty="0" smtClean="0"/>
              <a:t>They make students aware of </a:t>
            </a:r>
            <a:r>
              <a:rPr lang="en-US" dirty="0"/>
              <a:t>the variety of engineering </a:t>
            </a:r>
            <a:r>
              <a:rPr lang="en-US" dirty="0" smtClean="0"/>
              <a:t>careers and what engineers actually do with the goal to encourage students to pursue STEM careers.</a:t>
            </a:r>
          </a:p>
          <a:p>
            <a:pPr marL="342900" indent="-342900" algn="l">
              <a:buFont typeface="Wingdings" panose="05000000000000000000" pitchFamily="2" charset="2"/>
              <a:buChar char="Ø"/>
              <a:defRPr/>
            </a:pPr>
            <a:r>
              <a:rPr lang="en-US" dirty="0" smtClean="0"/>
              <a:t>They assist in the RET Teacher’s classroom and share their Senior Capstone projects.</a:t>
            </a:r>
          </a:p>
          <a:p>
            <a:pPr marL="342900" indent="-342900" algn="l">
              <a:buFont typeface="Wingdings" panose="05000000000000000000" pitchFamily="2" charset="2"/>
              <a:buChar char="Ø"/>
              <a:defRPr/>
            </a:pPr>
            <a:endParaRPr lang="en-US" dirty="0"/>
          </a:p>
        </p:txBody>
      </p:sp>
      <p:pic>
        <p:nvPicPr>
          <p:cNvPr id="10244" name="Picture 2" descr="C:\Users\Liberid\AppData\Local\Microsoft\Windows\Temporary Internet Files\Content.IE5\4C0VEWPN\MP900431739[1].jpg"/>
          <p:cNvPicPr>
            <a:picLocks noChangeAspect="1" noChangeArrowheads="1"/>
          </p:cNvPicPr>
          <p:nvPr/>
        </p:nvPicPr>
        <p:blipFill>
          <a:blip r:embed="rId2" cstate="print"/>
          <a:srcRect/>
          <a:stretch>
            <a:fillRect/>
          </a:stretch>
        </p:blipFill>
        <p:spPr bwMode="auto">
          <a:xfrm>
            <a:off x="7391400" y="990600"/>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838200" y="304800"/>
            <a:ext cx="8077200" cy="2514600"/>
          </a:xfrm>
        </p:spPr>
        <p:txBody>
          <a:bodyPr/>
          <a:lstStyle/>
          <a:p>
            <a:pPr algn="ctr" eaLnBrk="1" hangingPunct="1">
              <a:defRPr/>
            </a:pPr>
            <a:r>
              <a:rPr lang="en-US" b="1" dirty="0" smtClean="0"/>
              <a:t>What are the components of the COFSP Fellows, RET/CEEMS Teachers and CEEMS Fellows Program 2015-16</a:t>
            </a:r>
            <a:r>
              <a:rPr lang="en-US" dirty="0" smtClean="0"/>
              <a:t> </a:t>
            </a:r>
            <a:r>
              <a:rPr lang="en-US" b="1" dirty="0" smtClean="0"/>
              <a:t>Program?</a:t>
            </a:r>
            <a:br>
              <a:rPr lang="en-US" b="1" dirty="0" smtClean="0"/>
            </a:br>
            <a:endParaRPr lang="en-US" b="1" dirty="0" smtClean="0"/>
          </a:p>
        </p:txBody>
      </p:sp>
      <p:sp>
        <p:nvSpPr>
          <p:cNvPr id="11267" name="Rectangle 3"/>
          <p:cNvSpPr>
            <a:spLocks noGrp="1" noChangeArrowheads="1"/>
          </p:cNvSpPr>
          <p:nvPr>
            <p:ph type="subTitle" idx="1"/>
          </p:nvPr>
        </p:nvSpPr>
        <p:spPr>
          <a:xfrm>
            <a:off x="1295400" y="4038600"/>
            <a:ext cx="7239000" cy="1905000"/>
          </a:xfrm>
        </p:spPr>
        <p:txBody>
          <a:bodyPr/>
          <a:lstStyle/>
          <a:p>
            <a:pPr marL="290513" indent="-290513" algn="l" eaLnBrk="1" hangingPunct="1">
              <a:buClr>
                <a:srgbClr val="C00000"/>
              </a:buClr>
              <a:buFont typeface="Wingdings" pitchFamily="2" charset="2"/>
              <a:buChar char="Ø"/>
            </a:pPr>
            <a:r>
              <a:rPr lang="en-US" altLang="en-US" sz="2300" b="0" smtClean="0"/>
              <a:t>CEEMS Teacher Leaders plan and present the Professional Development to COFSP Fellows on on Challenge Based Learning (CBL) and Engineering Design Process (EDP) pedagogies, as well as, Unit design using academic content standards. </a:t>
            </a:r>
          </a:p>
        </p:txBody>
      </p:sp>
      <p:pic>
        <p:nvPicPr>
          <p:cNvPr id="11268" name="Picture 4" descr="NSF Home Page">
            <a:hlinkClick r:id="rId3"/>
          </p:cNvPr>
          <p:cNvPicPr>
            <a:picLocks noChangeAspect="1" noChangeArrowheads="1"/>
          </p:cNvPicPr>
          <p:nvPr/>
        </p:nvPicPr>
        <p:blipFill>
          <a:blip r:embed="rId4" cstate="print"/>
          <a:srcRect/>
          <a:stretch>
            <a:fillRect/>
          </a:stretch>
        </p:blipFill>
        <p:spPr bwMode="auto">
          <a:xfrm>
            <a:off x="7848600" y="5715000"/>
            <a:ext cx="914400" cy="914400"/>
          </a:xfrm>
          <a:prstGeom prst="rect">
            <a:avLst/>
          </a:prstGeom>
          <a:noFill/>
          <a:ln w="9525">
            <a:noFill/>
            <a:miter lim="800000"/>
            <a:headEnd/>
            <a:tailEnd/>
          </a:ln>
        </p:spPr>
      </p:pic>
      <p:sp>
        <p:nvSpPr>
          <p:cNvPr id="5" name="TextBox 4"/>
          <p:cNvSpPr txBox="1"/>
          <p:nvPr/>
        </p:nvSpPr>
        <p:spPr>
          <a:xfrm>
            <a:off x="228600" y="2743200"/>
            <a:ext cx="8458200" cy="954088"/>
          </a:xfrm>
          <a:prstGeom prst="rect">
            <a:avLst/>
          </a:prstGeom>
          <a:noFill/>
        </p:spPr>
        <p:txBody>
          <a:bodyPr>
            <a:spAutoFit/>
          </a:bodyPr>
          <a:lstStyle/>
          <a:p>
            <a:pPr marL="290513" indent="-290513">
              <a:buClr>
                <a:srgbClr val="C00000"/>
              </a:buClr>
              <a:defRPr/>
            </a:pPr>
            <a:r>
              <a:rPr lang="en-US" sz="3200" b="1" dirty="0">
                <a:solidFill>
                  <a:schemeClr val="bg2"/>
                </a:solidFill>
                <a:latin typeface="+mj-lt"/>
              </a:rPr>
              <a:t> </a:t>
            </a:r>
            <a:r>
              <a:rPr lang="en-US" b="1" dirty="0">
                <a:solidFill>
                  <a:schemeClr val="bg2"/>
                </a:solidFill>
                <a:latin typeface="+mj-lt"/>
              </a:rPr>
              <a:t>#1  Professional Development</a:t>
            </a:r>
            <a:r>
              <a:rPr lang="en-US" b="1" dirty="0">
                <a:solidFill>
                  <a:srgbClr val="FF0000"/>
                </a:solidFill>
                <a:latin typeface="+mj-lt"/>
              </a:rPr>
              <a:t> </a:t>
            </a:r>
            <a:r>
              <a:rPr lang="en-US" b="1" dirty="0">
                <a:solidFill>
                  <a:schemeClr val="bg2"/>
                </a:solidFill>
                <a:latin typeface="+mj-lt"/>
              </a:rPr>
              <a:t>Component</a:t>
            </a:r>
            <a:r>
              <a:rPr lang="en-US" sz="3200" b="1" dirty="0">
                <a:solidFill>
                  <a:srgbClr val="FF0000"/>
                </a:solidFill>
                <a:effectLst>
                  <a:outerShdw blurRad="38100" dist="38100" dir="2700000" algn="tl">
                    <a:srgbClr val="000000">
                      <a:alpha val="43137"/>
                    </a:srgbClr>
                  </a:outerShdw>
                </a:effectLst>
                <a:latin typeface="+mj-lt"/>
              </a:rPr>
              <a:t>→</a:t>
            </a:r>
            <a:r>
              <a:rPr lang="en-US" dirty="0">
                <a:solidFill>
                  <a:srgbClr val="FF0000"/>
                </a:solidFill>
                <a:latin typeface="+mj-lt"/>
              </a:rPr>
              <a:t> </a:t>
            </a:r>
          </a:p>
          <a:p>
            <a:pPr marL="290513" indent="-290513">
              <a:buClr>
                <a:srgbClr val="C00000"/>
              </a:buClr>
              <a:defRPr/>
            </a:pPr>
            <a:r>
              <a:rPr lang="en-US" dirty="0">
                <a:solidFill>
                  <a:schemeClr val="bg2"/>
                </a:solidFill>
                <a:latin typeface="+mj-lt"/>
              </a:rPr>
              <a:t>           Activity Development with ongoing Support</a:t>
            </a:r>
          </a:p>
        </p:txBody>
      </p:sp>
      <p:pic>
        <p:nvPicPr>
          <p:cNvPr id="11270" name="Picture 6" descr="C:\Users\Liberid\AppData\Local\Microsoft\Windows\Temporary Internet Files\Content.IE5\GT071HZ3\MP900448478[1].jpg"/>
          <p:cNvPicPr>
            <a:picLocks noChangeAspect="1" noChangeArrowheads="1"/>
          </p:cNvPicPr>
          <p:nvPr/>
        </p:nvPicPr>
        <p:blipFill>
          <a:blip r:embed="rId5" cstate="print"/>
          <a:srcRect/>
          <a:stretch>
            <a:fillRect/>
          </a:stretch>
        </p:blipFill>
        <p:spPr bwMode="auto">
          <a:xfrm>
            <a:off x="7307263" y="2971800"/>
            <a:ext cx="1630362" cy="108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620000" cy="990600"/>
          </a:xfrm>
        </p:spPr>
        <p:txBody>
          <a:bodyPr/>
          <a:lstStyle/>
          <a:p>
            <a:pPr>
              <a:defRPr/>
            </a:pPr>
            <a:r>
              <a:rPr lang="en-US" b="1" dirty="0" smtClean="0"/>
              <a:t>Components of the COFSP Fellows, RET/CEEMS Teachers and CEEMS Fellows Program 2015-2016</a:t>
            </a:r>
            <a:r>
              <a:rPr lang="en-US" dirty="0" smtClean="0"/>
              <a:t> </a:t>
            </a:r>
            <a:r>
              <a:rPr lang="en-US" b="1" dirty="0" smtClean="0"/>
              <a:t>Program.</a:t>
            </a:r>
            <a:br>
              <a:rPr lang="en-US" b="1" dirty="0" smtClean="0"/>
            </a:br>
            <a:endParaRPr lang="en-US" dirty="0"/>
          </a:p>
        </p:txBody>
      </p:sp>
      <p:sp>
        <p:nvSpPr>
          <p:cNvPr id="3" name="Content Placeholder 2"/>
          <p:cNvSpPr>
            <a:spLocks noGrp="1"/>
          </p:cNvSpPr>
          <p:nvPr>
            <p:ph idx="1"/>
          </p:nvPr>
        </p:nvSpPr>
        <p:spPr>
          <a:xfrm>
            <a:off x="990600" y="2133600"/>
            <a:ext cx="7848600" cy="3657600"/>
          </a:xfrm>
        </p:spPr>
        <p:txBody>
          <a:bodyPr/>
          <a:lstStyle/>
          <a:p>
            <a:pPr marL="290513" indent="-290513">
              <a:buClr>
                <a:srgbClr val="C00000"/>
              </a:buClr>
              <a:defRPr/>
            </a:pPr>
            <a:r>
              <a:rPr lang="en-US" sz="2400" b="1" dirty="0" smtClean="0"/>
              <a:t>#2 Activity </a:t>
            </a:r>
            <a:r>
              <a:rPr lang="en-US" sz="2400" b="1" dirty="0"/>
              <a:t>Development </a:t>
            </a:r>
            <a:r>
              <a:rPr lang="en-US" sz="2400" b="1" dirty="0" smtClean="0">
                <a:solidFill>
                  <a:srgbClr val="FF0000"/>
                </a:solidFill>
                <a:effectLst>
                  <a:outerShdw blurRad="38100" dist="38100" dir="2700000" algn="tl">
                    <a:srgbClr val="000000">
                      <a:alpha val="43137"/>
                    </a:srgbClr>
                  </a:outerShdw>
                </a:effectLst>
              </a:rPr>
              <a:t>→</a:t>
            </a:r>
            <a:r>
              <a:rPr lang="en-US" sz="2400" dirty="0" smtClean="0">
                <a:solidFill>
                  <a:srgbClr val="FF0000"/>
                </a:solidFill>
              </a:rPr>
              <a:t> </a:t>
            </a:r>
            <a:r>
              <a:rPr lang="en-US" sz="2400" dirty="0" smtClean="0"/>
              <a:t>Support from</a:t>
            </a:r>
          </a:p>
          <a:p>
            <a:pPr marL="290513" indent="-290513">
              <a:buClr>
                <a:srgbClr val="C00000"/>
              </a:buClr>
              <a:defRPr/>
            </a:pPr>
            <a:r>
              <a:rPr lang="en-US" sz="2400" dirty="0" smtClean="0"/>
              <a:t> CEEMS Fellows, RET Teachers </a:t>
            </a:r>
          </a:p>
          <a:p>
            <a:pPr marL="290513" indent="-290513">
              <a:buClr>
                <a:srgbClr val="C00000"/>
              </a:buClr>
              <a:defRPr/>
            </a:pPr>
            <a:r>
              <a:rPr lang="en-US" sz="2400" dirty="0" smtClean="0"/>
              <a:t>  and RET Coordinator</a:t>
            </a:r>
          </a:p>
          <a:p>
            <a:pPr marL="290513" indent="-290513" algn="ctr">
              <a:buClr>
                <a:srgbClr val="C00000"/>
              </a:buClr>
              <a:defRPr/>
            </a:pPr>
            <a:endParaRPr lang="en-US" sz="2400" dirty="0"/>
          </a:p>
          <a:p>
            <a:pPr marL="571500" indent="-571500">
              <a:buClr>
                <a:srgbClr val="C00000"/>
              </a:buClr>
              <a:buFont typeface="Wingdings" panose="05000000000000000000" pitchFamily="2" charset="2"/>
              <a:buChar char="Ø"/>
              <a:defRPr/>
            </a:pPr>
            <a:r>
              <a:rPr lang="en-US" sz="2200" dirty="0" smtClean="0"/>
              <a:t>RET Teacher and COFSP Fellow select a topic.</a:t>
            </a:r>
          </a:p>
          <a:p>
            <a:pPr marL="571500" indent="-571500">
              <a:buClr>
                <a:srgbClr val="C00000"/>
              </a:buClr>
              <a:buFont typeface="Wingdings" panose="05000000000000000000" pitchFamily="2" charset="2"/>
              <a:buChar char="Ø"/>
              <a:defRPr/>
            </a:pPr>
            <a:r>
              <a:rPr lang="en-US" sz="2200" dirty="0" smtClean="0"/>
              <a:t>COFSP Fellow submits a draft to CEEMS Fellow.</a:t>
            </a:r>
          </a:p>
          <a:p>
            <a:pPr marL="571500" indent="-571500">
              <a:buClr>
                <a:srgbClr val="C00000"/>
              </a:buClr>
              <a:buFont typeface="Wingdings" panose="05000000000000000000" pitchFamily="2" charset="2"/>
              <a:buChar char="Ø"/>
              <a:defRPr/>
            </a:pPr>
            <a:r>
              <a:rPr lang="en-US" sz="2200" dirty="0" smtClean="0"/>
              <a:t>COFSP Fellow gets feedback from RET Teacher and RET Coordinator.</a:t>
            </a:r>
          </a:p>
          <a:p>
            <a:pPr marL="571500" indent="-571500">
              <a:buClr>
                <a:srgbClr val="C00000"/>
              </a:buClr>
              <a:buFont typeface="Wingdings" panose="05000000000000000000" pitchFamily="2" charset="2"/>
              <a:buChar char="Ø"/>
              <a:defRPr/>
            </a:pPr>
            <a:r>
              <a:rPr lang="en-US" sz="2200" dirty="0" smtClean="0"/>
              <a:t>COFSP Fellow finalizes Activity based on feedback.</a:t>
            </a:r>
          </a:p>
          <a:p>
            <a:pPr marL="571500" indent="-571500">
              <a:buClr>
                <a:srgbClr val="C00000"/>
              </a:buClr>
              <a:buFont typeface="Wingdings" panose="05000000000000000000" pitchFamily="2" charset="2"/>
              <a:buChar char="Ø"/>
              <a:defRPr/>
            </a:pPr>
            <a:endParaRPr lang="en-US" sz="2400" dirty="0"/>
          </a:p>
          <a:p>
            <a:pPr>
              <a:defRPr/>
            </a:pPr>
            <a:endParaRPr lang="en-US" sz="2400" dirty="0"/>
          </a:p>
        </p:txBody>
      </p:sp>
      <p:pic>
        <p:nvPicPr>
          <p:cNvPr id="12292" name="Picture 2" descr="C:\Users\Liberid\AppData\Local\Microsoft\Windows\Temporary Internet Files\Content.IE5\GT071HZ3\MP900398819[1].jpg"/>
          <p:cNvPicPr>
            <a:picLocks noChangeAspect="1" noChangeArrowheads="1"/>
          </p:cNvPicPr>
          <p:nvPr/>
        </p:nvPicPr>
        <p:blipFill>
          <a:blip r:embed="rId2" cstate="print"/>
          <a:srcRect/>
          <a:stretch>
            <a:fillRect/>
          </a:stretch>
        </p:blipFill>
        <p:spPr bwMode="auto">
          <a:xfrm>
            <a:off x="7010400" y="2209800"/>
            <a:ext cx="1393825" cy="162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696200" cy="1676400"/>
          </a:xfrm>
        </p:spPr>
        <p:txBody>
          <a:bodyPr/>
          <a:lstStyle/>
          <a:p>
            <a:pPr>
              <a:defRPr/>
            </a:pPr>
            <a:r>
              <a:rPr lang="en-US" b="1" dirty="0" smtClean="0"/>
              <a:t>Components of the COFSP Fellows, RET/CEEMS Teachers and CEEMS Fellows Program 2015-2016</a:t>
            </a:r>
            <a:r>
              <a:rPr lang="en-US" dirty="0" smtClean="0"/>
              <a:t> </a:t>
            </a:r>
            <a:r>
              <a:rPr lang="en-US" b="1" dirty="0" smtClean="0"/>
              <a:t>Program.</a:t>
            </a:r>
            <a:br>
              <a:rPr lang="en-US" b="1" dirty="0" smtClean="0"/>
            </a:br>
            <a:endParaRPr lang="en-US" dirty="0"/>
          </a:p>
        </p:txBody>
      </p:sp>
      <p:sp>
        <p:nvSpPr>
          <p:cNvPr id="4" name="TextBox 3"/>
          <p:cNvSpPr txBox="1"/>
          <p:nvPr/>
        </p:nvSpPr>
        <p:spPr>
          <a:xfrm>
            <a:off x="762000" y="2286000"/>
            <a:ext cx="8001000" cy="4740275"/>
          </a:xfrm>
          <a:prstGeom prst="rect">
            <a:avLst/>
          </a:prstGeom>
          <a:noFill/>
        </p:spPr>
        <p:txBody>
          <a:bodyPr>
            <a:spAutoFit/>
          </a:bodyPr>
          <a:lstStyle/>
          <a:p>
            <a:pPr marL="290513" indent="-290513">
              <a:buClr>
                <a:srgbClr val="C00000"/>
              </a:buClr>
              <a:defRPr/>
            </a:pPr>
            <a:r>
              <a:rPr lang="en-US" b="1" dirty="0">
                <a:solidFill>
                  <a:schemeClr val="bg2"/>
                </a:solidFill>
                <a:latin typeface="+mn-lt"/>
              </a:rPr>
              <a:t>#3 Activity Implementation </a:t>
            </a:r>
            <a:r>
              <a:rPr lang="en-US" b="1" dirty="0">
                <a:solidFill>
                  <a:schemeClr val="bg2"/>
                </a:solidFill>
                <a:effectLst>
                  <a:outerShdw blurRad="38100" dist="38100" dir="2700000" algn="tl">
                    <a:srgbClr val="000000">
                      <a:alpha val="43137"/>
                    </a:srgbClr>
                  </a:outerShdw>
                </a:effectLst>
                <a:latin typeface="+mn-lt"/>
              </a:rPr>
              <a:t>→</a:t>
            </a:r>
            <a:r>
              <a:rPr lang="en-US" dirty="0">
                <a:solidFill>
                  <a:schemeClr val="bg2"/>
                </a:solidFill>
                <a:latin typeface="+mn-lt"/>
              </a:rPr>
              <a:t> Support from </a:t>
            </a:r>
          </a:p>
          <a:p>
            <a:pPr marL="290513" indent="-290513">
              <a:buClr>
                <a:srgbClr val="C00000"/>
              </a:buClr>
              <a:defRPr/>
            </a:pPr>
            <a:r>
              <a:rPr lang="en-US" dirty="0">
                <a:solidFill>
                  <a:schemeClr val="bg2"/>
                </a:solidFill>
                <a:latin typeface="+mn-lt"/>
              </a:rPr>
              <a:t>     RET/CEEMS Teachers and RET Coordinator</a:t>
            </a:r>
          </a:p>
          <a:p>
            <a:pPr marL="290513" indent="-290513">
              <a:buClr>
                <a:srgbClr val="C00000"/>
              </a:buClr>
              <a:defRPr/>
            </a:pPr>
            <a:endParaRPr lang="en-US" dirty="0">
              <a:solidFill>
                <a:schemeClr val="bg2"/>
              </a:solidFill>
              <a:latin typeface="+mn-lt"/>
            </a:endParaRPr>
          </a:p>
          <a:p>
            <a:pPr marL="571500" indent="-571500">
              <a:buClr>
                <a:srgbClr val="C00000"/>
              </a:buClr>
              <a:buFont typeface="Wingdings" panose="05000000000000000000" pitchFamily="2" charset="2"/>
              <a:buChar char="Ø"/>
              <a:defRPr/>
            </a:pPr>
            <a:r>
              <a:rPr lang="en-US" sz="2200" dirty="0">
                <a:solidFill>
                  <a:schemeClr val="bg2"/>
                </a:solidFill>
                <a:latin typeface="+mn-lt"/>
              </a:rPr>
              <a:t>COFSP Fellow teaches activity.</a:t>
            </a:r>
          </a:p>
          <a:p>
            <a:pPr marL="571500" indent="-571500">
              <a:buClr>
                <a:srgbClr val="C00000"/>
              </a:buClr>
              <a:buFont typeface="Wingdings" panose="05000000000000000000" pitchFamily="2" charset="2"/>
              <a:buChar char="Ø"/>
              <a:defRPr/>
            </a:pPr>
            <a:r>
              <a:rPr lang="en-US" sz="2200" dirty="0">
                <a:solidFill>
                  <a:schemeClr val="bg2"/>
                </a:solidFill>
                <a:latin typeface="+mn-lt"/>
              </a:rPr>
              <a:t>COFSP Fellow completes post teaching portions of Activity Template.</a:t>
            </a:r>
          </a:p>
          <a:p>
            <a:pPr marL="571500" indent="-571500">
              <a:buClr>
                <a:srgbClr val="C00000"/>
              </a:buClr>
              <a:buFont typeface="Wingdings" panose="05000000000000000000" pitchFamily="2" charset="2"/>
              <a:buChar char="Ø"/>
              <a:defRPr/>
            </a:pPr>
            <a:r>
              <a:rPr lang="en-US" sz="2200" dirty="0">
                <a:solidFill>
                  <a:schemeClr val="bg2"/>
                </a:solidFill>
                <a:latin typeface="+mn-lt"/>
              </a:rPr>
              <a:t>COFSP Fellow get feedback from </a:t>
            </a:r>
            <a:r>
              <a:rPr lang="en-US" sz="2200" dirty="0" smtClean="0">
                <a:solidFill>
                  <a:schemeClr val="bg2"/>
                </a:solidFill>
                <a:latin typeface="+mn-lt"/>
              </a:rPr>
              <a:t>RETS </a:t>
            </a:r>
            <a:r>
              <a:rPr lang="en-US" sz="2200" dirty="0">
                <a:solidFill>
                  <a:schemeClr val="bg2"/>
                </a:solidFill>
                <a:latin typeface="+mn-lt"/>
              </a:rPr>
              <a:t>Teacher and RET Coordinator.</a:t>
            </a:r>
          </a:p>
          <a:p>
            <a:pPr marL="571500" indent="-571500">
              <a:buClr>
                <a:srgbClr val="C00000"/>
              </a:buClr>
              <a:buFont typeface="Wingdings" panose="05000000000000000000" pitchFamily="2" charset="2"/>
              <a:buChar char="Ø"/>
              <a:defRPr/>
            </a:pPr>
            <a:r>
              <a:rPr lang="en-US" sz="2200" dirty="0">
                <a:solidFill>
                  <a:schemeClr val="bg2"/>
                </a:solidFill>
                <a:latin typeface="+mn-lt"/>
              </a:rPr>
              <a:t>COFSP finalized Activity on template based on feedback.</a:t>
            </a:r>
          </a:p>
          <a:p>
            <a:pPr marL="571500" indent="-571500">
              <a:buClr>
                <a:srgbClr val="C00000"/>
              </a:buClr>
              <a:buFont typeface="Wingdings" panose="05000000000000000000" pitchFamily="2" charset="2"/>
              <a:buChar char="Ø"/>
              <a:defRPr/>
            </a:pPr>
            <a:r>
              <a:rPr lang="en-US" sz="2200" dirty="0">
                <a:solidFill>
                  <a:schemeClr val="bg2"/>
                </a:solidFill>
                <a:latin typeface="+mn-lt"/>
              </a:rPr>
              <a:t>COFSP Activities are published on the website.</a:t>
            </a:r>
          </a:p>
          <a:p>
            <a:pPr marL="571500" indent="-571500">
              <a:buClr>
                <a:srgbClr val="C00000"/>
              </a:buClr>
              <a:buFont typeface="Wingdings" panose="05000000000000000000" pitchFamily="2" charset="2"/>
              <a:buChar char="Ø"/>
              <a:defRPr/>
            </a:pPr>
            <a:endParaRPr lang="en-US" sz="2200" dirty="0">
              <a:solidFill>
                <a:schemeClr val="bg2"/>
              </a:solidFill>
              <a:latin typeface="+mn-lt"/>
            </a:endParaRPr>
          </a:p>
          <a:p>
            <a:pPr marL="290513" indent="-290513">
              <a:buClr>
                <a:srgbClr val="C00000"/>
              </a:buClr>
              <a:defRPr/>
            </a:pPr>
            <a:endParaRPr lang="en-US" sz="2200" dirty="0">
              <a:solidFill>
                <a:schemeClr val="bg2"/>
              </a:solidFill>
              <a:latin typeface="+mn-lt"/>
            </a:endParaRPr>
          </a:p>
          <a:p>
            <a:pPr marL="290513" indent="-290513">
              <a:buClr>
                <a:srgbClr val="C00000"/>
              </a:buClr>
              <a:defRPr/>
            </a:pPr>
            <a:endParaRPr lang="en-US" dirty="0">
              <a:solidFill>
                <a:schemeClr val="bg2"/>
              </a:solidFill>
              <a:latin typeface="+mn-lt"/>
            </a:endParaRPr>
          </a:p>
        </p:txBody>
      </p:sp>
      <p:pic>
        <p:nvPicPr>
          <p:cNvPr id="13316" name="Picture 3" descr="C:\Users\Liberid\AppData\Local\Microsoft\Windows\Temporary Internet Files\Content.IE5\4C0VEWPN\MC900056116[1].wmf"/>
          <p:cNvPicPr>
            <a:picLocks noGrp="1" noChangeAspect="1" noChangeArrowheads="1"/>
          </p:cNvPicPr>
          <p:nvPr>
            <p:ph idx="1"/>
          </p:nvPr>
        </p:nvPicPr>
        <p:blipFill>
          <a:blip r:embed="rId2" cstate="print"/>
          <a:srcRect/>
          <a:stretch>
            <a:fillRect/>
          </a:stretch>
        </p:blipFill>
        <p:spPr>
          <a:xfrm>
            <a:off x="7162800" y="2286000"/>
            <a:ext cx="1789113" cy="1427163"/>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620000" cy="990600"/>
          </a:xfrm>
        </p:spPr>
        <p:txBody>
          <a:bodyPr/>
          <a:lstStyle/>
          <a:p>
            <a:pPr>
              <a:defRPr/>
            </a:pPr>
            <a:r>
              <a:rPr lang="en-US" b="1" dirty="0" smtClean="0"/>
              <a:t>Components of the COFSP Fellows, RET/CEEMS Teachers and CEEMS Fellows Program 2015-2016</a:t>
            </a:r>
            <a:r>
              <a:rPr lang="en-US" dirty="0" smtClean="0"/>
              <a:t> </a:t>
            </a:r>
            <a:r>
              <a:rPr lang="en-US" b="1" dirty="0" smtClean="0"/>
              <a:t>Program.</a:t>
            </a:r>
            <a:br>
              <a:rPr lang="en-US" b="1" dirty="0" smtClean="0"/>
            </a:br>
            <a:endParaRPr lang="en-US" dirty="0"/>
          </a:p>
        </p:txBody>
      </p:sp>
      <p:sp>
        <p:nvSpPr>
          <p:cNvPr id="3" name="Content Placeholder 2"/>
          <p:cNvSpPr>
            <a:spLocks noGrp="1"/>
          </p:cNvSpPr>
          <p:nvPr>
            <p:ph idx="1"/>
          </p:nvPr>
        </p:nvSpPr>
        <p:spPr>
          <a:xfrm>
            <a:off x="990600" y="2133600"/>
            <a:ext cx="7848600" cy="3657600"/>
          </a:xfrm>
        </p:spPr>
        <p:txBody>
          <a:bodyPr/>
          <a:lstStyle/>
          <a:p>
            <a:pPr marL="290513" indent="-290513" algn="ctr">
              <a:buClr>
                <a:srgbClr val="C00000"/>
              </a:buClr>
              <a:defRPr/>
            </a:pPr>
            <a:r>
              <a:rPr lang="en-US" sz="2400" b="1" dirty="0" smtClean="0"/>
              <a:t>#4 Bi- Weekly Seminars </a:t>
            </a:r>
            <a:r>
              <a:rPr lang="en-US" sz="2400" b="1" dirty="0" smtClean="0">
                <a:solidFill>
                  <a:srgbClr val="FF0000"/>
                </a:solidFill>
                <a:effectLst>
                  <a:outerShdw blurRad="38100" dist="38100" dir="2700000" algn="tl">
                    <a:srgbClr val="000000">
                      <a:alpha val="43137"/>
                    </a:srgbClr>
                  </a:outerShdw>
                </a:effectLst>
              </a:rPr>
              <a:t>→</a:t>
            </a:r>
            <a:r>
              <a:rPr lang="en-US" sz="2400" dirty="0" smtClean="0">
                <a:solidFill>
                  <a:srgbClr val="FF0000"/>
                </a:solidFill>
              </a:rPr>
              <a:t> </a:t>
            </a:r>
            <a:r>
              <a:rPr lang="en-US" sz="2400" dirty="0" smtClean="0"/>
              <a:t>Support from CEEMS Fellows, and RET Coordinator</a:t>
            </a:r>
          </a:p>
          <a:p>
            <a:pPr marL="290513" indent="-290513" algn="ctr">
              <a:buClr>
                <a:srgbClr val="C00000"/>
              </a:buClr>
              <a:defRPr/>
            </a:pPr>
            <a:endParaRPr lang="en-US" sz="2400" dirty="0"/>
          </a:p>
          <a:p>
            <a:pPr marL="571500" indent="-571500">
              <a:buClr>
                <a:srgbClr val="C00000"/>
              </a:buClr>
              <a:buFont typeface="Wingdings" panose="05000000000000000000" pitchFamily="2" charset="2"/>
              <a:buChar char="Ø"/>
              <a:defRPr/>
            </a:pPr>
            <a:r>
              <a:rPr lang="en-US" sz="2200" dirty="0" smtClean="0"/>
              <a:t>COFSP Fellow keeps a journal.</a:t>
            </a:r>
          </a:p>
          <a:p>
            <a:pPr marL="571500" indent="-571500">
              <a:buClr>
                <a:srgbClr val="C00000"/>
              </a:buClr>
              <a:buFont typeface="Wingdings" panose="05000000000000000000" pitchFamily="2" charset="2"/>
              <a:buChar char="Ø"/>
              <a:defRPr/>
            </a:pPr>
            <a:r>
              <a:rPr lang="en-US" sz="2200" dirty="0" smtClean="0"/>
              <a:t>COFSP Fellow conducts discussion based on readings.</a:t>
            </a:r>
          </a:p>
          <a:p>
            <a:pPr marL="571500" indent="-571500">
              <a:buClr>
                <a:srgbClr val="C00000"/>
              </a:buClr>
              <a:buFont typeface="Wingdings" panose="05000000000000000000" pitchFamily="2" charset="2"/>
              <a:buChar char="Ø"/>
              <a:defRPr/>
            </a:pPr>
            <a:r>
              <a:rPr lang="en-US" sz="2200" dirty="0" smtClean="0"/>
              <a:t>COFSP Fellow completes other assignments designated by RET Coordinator.</a:t>
            </a:r>
          </a:p>
          <a:p>
            <a:pPr marL="571500" indent="-571500">
              <a:buClr>
                <a:srgbClr val="C00000"/>
              </a:buClr>
              <a:buFont typeface="Wingdings" panose="05000000000000000000" pitchFamily="2" charset="2"/>
              <a:buChar char="Ø"/>
              <a:defRPr/>
            </a:pPr>
            <a:endParaRPr lang="en-US" sz="2400" dirty="0"/>
          </a:p>
          <a:p>
            <a:pPr>
              <a:defRPr/>
            </a:pPr>
            <a:endParaRPr lang="en-US" sz="2400" dirty="0"/>
          </a:p>
        </p:txBody>
      </p:sp>
      <p:pic>
        <p:nvPicPr>
          <p:cNvPr id="14340" name="Picture 2" descr="C:\Users\Liberid\AppData\Local\Microsoft\Windows\Temporary Internet Files\Content.IE5\GT071HZ3\MC900439356[1].jpg"/>
          <p:cNvPicPr>
            <a:picLocks noChangeAspect="1" noChangeArrowheads="1"/>
          </p:cNvPicPr>
          <p:nvPr/>
        </p:nvPicPr>
        <p:blipFill>
          <a:blip r:embed="rId2" cstate="print"/>
          <a:srcRect/>
          <a:stretch>
            <a:fillRect/>
          </a:stretch>
        </p:blipFill>
        <p:spPr bwMode="auto">
          <a:xfrm>
            <a:off x="4876800" y="4648200"/>
            <a:ext cx="1828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620000" cy="1524000"/>
          </a:xfrm>
        </p:spPr>
        <p:txBody>
          <a:bodyPr/>
          <a:lstStyle/>
          <a:p>
            <a:pPr>
              <a:defRPr/>
            </a:pPr>
            <a:r>
              <a:rPr lang="en-US" b="1" dirty="0" smtClean="0"/>
              <a:t>Components of the COFSP Fellows, RET/CEEMS Teachers and CEEMS Fellows Program 2015-2016</a:t>
            </a:r>
            <a:r>
              <a:rPr lang="en-US" dirty="0" smtClean="0"/>
              <a:t> </a:t>
            </a:r>
            <a:r>
              <a:rPr lang="en-US" b="1" dirty="0" smtClean="0"/>
              <a:t>Program.</a:t>
            </a:r>
            <a:br>
              <a:rPr lang="en-US" b="1" dirty="0" smtClean="0"/>
            </a:br>
            <a:endParaRPr lang="en-US" dirty="0"/>
          </a:p>
        </p:txBody>
      </p:sp>
      <p:sp>
        <p:nvSpPr>
          <p:cNvPr id="3" name="Content Placeholder 2"/>
          <p:cNvSpPr>
            <a:spLocks noGrp="1"/>
          </p:cNvSpPr>
          <p:nvPr>
            <p:ph idx="1"/>
          </p:nvPr>
        </p:nvSpPr>
        <p:spPr>
          <a:xfrm>
            <a:off x="1025525" y="2286000"/>
            <a:ext cx="7848600" cy="3733800"/>
          </a:xfrm>
        </p:spPr>
        <p:txBody>
          <a:bodyPr/>
          <a:lstStyle/>
          <a:p>
            <a:pPr marL="290513" indent="-290513" algn="ctr">
              <a:buClr>
                <a:srgbClr val="C00000"/>
              </a:buClr>
              <a:defRPr/>
            </a:pPr>
            <a:r>
              <a:rPr lang="en-US" sz="2400" b="1" dirty="0" smtClean="0"/>
              <a:t>#5 Deliverables </a:t>
            </a:r>
            <a:r>
              <a:rPr lang="en-US" sz="2400" b="1" dirty="0" smtClean="0">
                <a:solidFill>
                  <a:srgbClr val="FF0000"/>
                </a:solidFill>
                <a:effectLst>
                  <a:outerShdw blurRad="38100" dist="38100" dir="2700000" algn="tl">
                    <a:srgbClr val="000000">
                      <a:alpha val="43137"/>
                    </a:srgbClr>
                  </a:outerShdw>
                </a:effectLst>
              </a:rPr>
              <a:t>→</a:t>
            </a:r>
            <a:r>
              <a:rPr lang="en-US" sz="2400" dirty="0" smtClean="0">
                <a:solidFill>
                  <a:srgbClr val="FF0000"/>
                </a:solidFill>
              </a:rPr>
              <a:t> </a:t>
            </a:r>
            <a:r>
              <a:rPr lang="en-US" sz="2400" dirty="0" smtClean="0"/>
              <a:t>Support from CEEMS Fellows, RET/CEEMS Teachers and RET Coordinator</a:t>
            </a:r>
          </a:p>
          <a:p>
            <a:pPr marL="290513" indent="-290513" algn="ctr">
              <a:buClr>
                <a:srgbClr val="C00000"/>
              </a:buClr>
              <a:defRPr/>
            </a:pPr>
            <a:endParaRPr lang="en-US" sz="2400" dirty="0"/>
          </a:p>
          <a:p>
            <a:pPr marL="571500" indent="-571500">
              <a:buClr>
                <a:srgbClr val="C00000"/>
              </a:buClr>
              <a:buFont typeface="Wingdings" panose="05000000000000000000" pitchFamily="2" charset="2"/>
              <a:buChar char="Ø"/>
              <a:defRPr/>
            </a:pPr>
            <a:r>
              <a:rPr lang="en-US" sz="2200" dirty="0" smtClean="0"/>
              <a:t>COFSP Fellow completes a reflective essay.</a:t>
            </a:r>
          </a:p>
          <a:p>
            <a:pPr marL="571500" indent="-571500">
              <a:buClr>
                <a:srgbClr val="C00000"/>
              </a:buClr>
              <a:buFont typeface="Wingdings" panose="05000000000000000000" pitchFamily="2" charset="2"/>
              <a:buChar char="Ø"/>
              <a:defRPr/>
            </a:pPr>
            <a:r>
              <a:rPr lang="en-US" sz="2200" dirty="0" smtClean="0"/>
              <a:t>COFSP </a:t>
            </a:r>
            <a:r>
              <a:rPr lang="en-US" sz="2200" dirty="0"/>
              <a:t>Fellow </a:t>
            </a:r>
            <a:r>
              <a:rPr lang="en-US" sz="2200" dirty="0" smtClean="0"/>
              <a:t>prepares a Power Point.</a:t>
            </a:r>
          </a:p>
          <a:p>
            <a:pPr marL="571500" indent="-571500">
              <a:buClr>
                <a:srgbClr val="C00000"/>
              </a:buClr>
              <a:buFont typeface="Wingdings" panose="05000000000000000000" pitchFamily="2" charset="2"/>
              <a:buChar char="Ø"/>
              <a:defRPr/>
            </a:pPr>
            <a:r>
              <a:rPr lang="en-US" sz="2200" dirty="0" smtClean="0"/>
              <a:t>COFSP Fellow </a:t>
            </a:r>
            <a:r>
              <a:rPr lang="en-US" sz="2200" dirty="0"/>
              <a:t>prepares a </a:t>
            </a:r>
            <a:r>
              <a:rPr lang="en-US" sz="2200" dirty="0" smtClean="0"/>
              <a:t>Poster.</a:t>
            </a:r>
          </a:p>
          <a:p>
            <a:pPr marL="571500" indent="-571500">
              <a:buClr>
                <a:srgbClr val="C00000"/>
              </a:buClr>
              <a:buFont typeface="Wingdings" panose="05000000000000000000" pitchFamily="2" charset="2"/>
              <a:buChar char="Ø"/>
              <a:defRPr/>
            </a:pPr>
            <a:r>
              <a:rPr lang="en-US" sz="2200" dirty="0" smtClean="0"/>
              <a:t>COFSP Fellow presents at Final Presentation Event. </a:t>
            </a:r>
          </a:p>
          <a:p>
            <a:pPr marL="571500" indent="-571500">
              <a:buClr>
                <a:srgbClr val="C00000"/>
              </a:buClr>
              <a:buFont typeface="Wingdings" panose="05000000000000000000" pitchFamily="2" charset="2"/>
              <a:buChar char="Ø"/>
              <a:defRPr/>
            </a:pPr>
            <a:r>
              <a:rPr lang="en-US" sz="2400" dirty="0" smtClean="0"/>
              <a:t> </a:t>
            </a:r>
            <a:endParaRPr lang="en-US" sz="2400" dirty="0"/>
          </a:p>
          <a:p>
            <a:pPr>
              <a:defRPr/>
            </a:pPr>
            <a:endParaRPr lang="en-US" sz="2400" dirty="0"/>
          </a:p>
        </p:txBody>
      </p:sp>
      <p:pic>
        <p:nvPicPr>
          <p:cNvPr id="15364" name="Picture 2" descr="C:\Users\Liberid\AppData\Local\Microsoft\Windows\Temporary Internet Files\Content.IE5\4C0VEWPN\MC900355011[1].wmf"/>
          <p:cNvPicPr>
            <a:picLocks noChangeAspect="1" noChangeArrowheads="1"/>
          </p:cNvPicPr>
          <p:nvPr/>
        </p:nvPicPr>
        <p:blipFill>
          <a:blip r:embed="rId2" cstate="print"/>
          <a:srcRect/>
          <a:stretch>
            <a:fillRect/>
          </a:stretch>
        </p:blipFill>
        <p:spPr bwMode="auto">
          <a:xfrm>
            <a:off x="7239000" y="3276600"/>
            <a:ext cx="1635125" cy="165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406900"/>
            <a:ext cx="5751513" cy="1362075"/>
          </a:xfrm>
        </p:spPr>
        <p:txBody>
          <a:bodyPr/>
          <a:lstStyle/>
          <a:p>
            <a:pPr>
              <a:defRPr/>
            </a:pPr>
            <a:r>
              <a:rPr lang="en-US" sz="2400" dirty="0" smtClean="0"/>
              <a:t/>
            </a:r>
            <a:br>
              <a:rPr lang="en-US" sz="2400" dirty="0" smtClean="0"/>
            </a:br>
            <a:r>
              <a:rPr lang="en-US" dirty="0" smtClean="0"/>
              <a:t/>
            </a:r>
            <a:br>
              <a:rPr lang="en-US" dirty="0" smtClean="0"/>
            </a:br>
            <a:r>
              <a:rPr lang="en-US" dirty="0" smtClean="0"/>
              <a:t/>
            </a:r>
            <a:br>
              <a:rPr lang="en-US" dirty="0" smtClean="0"/>
            </a:br>
            <a:endParaRPr lang="en-US" dirty="0"/>
          </a:p>
        </p:txBody>
      </p:sp>
      <p:sp>
        <p:nvSpPr>
          <p:cNvPr id="6147" name="Text Placeholder 2"/>
          <p:cNvSpPr>
            <a:spLocks noGrp="1"/>
          </p:cNvSpPr>
          <p:nvPr>
            <p:ph type="body" idx="1"/>
          </p:nvPr>
        </p:nvSpPr>
        <p:spPr>
          <a:xfrm>
            <a:off x="1143000" y="3429000"/>
            <a:ext cx="7772400" cy="2438400"/>
          </a:xfrm>
        </p:spPr>
        <p:txBody>
          <a:bodyPr/>
          <a:lstStyle/>
          <a:p>
            <a:pPr>
              <a:defRPr/>
            </a:pPr>
            <a:r>
              <a:rPr lang="en-US" altLang="en-US" dirty="0" smtClean="0"/>
              <a:t>             </a:t>
            </a:r>
          </a:p>
          <a:p>
            <a:pPr>
              <a:defRPr/>
            </a:pPr>
            <a:r>
              <a:rPr lang="en-US" altLang="en-US" sz="2400" dirty="0" smtClean="0">
                <a:solidFill>
                  <a:schemeClr val="bg1"/>
                </a:solidFill>
                <a:effectLst>
                  <a:outerShdw blurRad="38100" dist="38100" dir="2700000" algn="tl">
                    <a:srgbClr val="000000">
                      <a:alpha val="43137"/>
                    </a:srgbClr>
                  </a:outerShdw>
                </a:effectLst>
              </a:rPr>
              <a:t>    KEY Players Provide:</a:t>
            </a:r>
          </a:p>
          <a:p>
            <a:pPr marL="1714500" lvl="3" indent="-342900">
              <a:buFont typeface="Wingdings" panose="05000000000000000000" pitchFamily="2" charset="2"/>
              <a:buChar char="§"/>
              <a:defRPr/>
            </a:pPr>
            <a:r>
              <a:rPr lang="en-US" altLang="en-US" sz="1800" dirty="0" smtClean="0">
                <a:solidFill>
                  <a:schemeClr val="bg1"/>
                </a:solidFill>
                <a:effectLst>
                  <a:outerShdw blurRad="38100" dist="38100" dir="2700000" algn="tl">
                    <a:srgbClr val="000000">
                      <a:alpha val="43137"/>
                    </a:srgbClr>
                  </a:outerShdw>
                </a:effectLst>
              </a:rPr>
              <a:t>Preparation</a:t>
            </a:r>
          </a:p>
          <a:p>
            <a:pPr marL="1714500" lvl="3" indent="-342900">
              <a:buFont typeface="Wingdings" panose="05000000000000000000" pitchFamily="2" charset="2"/>
              <a:buChar char="§"/>
              <a:defRPr/>
            </a:pPr>
            <a:r>
              <a:rPr lang="en-US" altLang="en-US" sz="1800" dirty="0" smtClean="0">
                <a:solidFill>
                  <a:schemeClr val="bg1"/>
                </a:solidFill>
                <a:effectLst>
                  <a:outerShdw blurRad="38100" dist="38100" dir="2700000" algn="tl">
                    <a:srgbClr val="000000">
                      <a:alpha val="43137"/>
                    </a:srgbClr>
                  </a:outerShdw>
                </a:effectLst>
              </a:rPr>
              <a:t>Support</a:t>
            </a:r>
          </a:p>
          <a:p>
            <a:pPr marL="1714500" lvl="3" indent="-342900">
              <a:buFont typeface="Wingdings" panose="05000000000000000000" pitchFamily="2" charset="2"/>
              <a:buChar char="§"/>
              <a:defRPr/>
            </a:pPr>
            <a:r>
              <a:rPr lang="en-US" altLang="en-US" sz="1800" dirty="0" smtClean="0">
                <a:solidFill>
                  <a:schemeClr val="bg1"/>
                </a:solidFill>
                <a:effectLst>
                  <a:outerShdw blurRad="38100" dist="38100" dir="2700000" algn="tl">
                    <a:srgbClr val="000000">
                      <a:alpha val="43137"/>
                    </a:srgbClr>
                  </a:outerShdw>
                </a:effectLst>
              </a:rPr>
              <a:t>Planning</a:t>
            </a:r>
          </a:p>
          <a:p>
            <a:pPr marL="1714500" lvl="3" indent="-342900">
              <a:buFont typeface="Wingdings" panose="05000000000000000000" pitchFamily="2" charset="2"/>
              <a:buChar char="§"/>
              <a:defRPr/>
            </a:pPr>
            <a:r>
              <a:rPr lang="en-US" altLang="en-US" sz="1800" dirty="0" smtClean="0">
                <a:solidFill>
                  <a:schemeClr val="bg1"/>
                </a:solidFill>
                <a:effectLst>
                  <a:outerShdw blurRad="38100" dist="38100" dir="2700000" algn="tl">
                    <a:srgbClr val="000000">
                      <a:alpha val="43137"/>
                    </a:srgbClr>
                  </a:outerShdw>
                </a:effectLst>
              </a:rPr>
              <a:t>Preparation</a:t>
            </a:r>
          </a:p>
          <a:p>
            <a:pPr marL="1714500" lvl="3" indent="-342900">
              <a:buFont typeface="Wingdings" panose="05000000000000000000" pitchFamily="2" charset="2"/>
              <a:buChar char="§"/>
              <a:defRPr/>
            </a:pPr>
            <a:r>
              <a:rPr lang="en-US" altLang="en-US" sz="1800" dirty="0" smtClean="0">
                <a:solidFill>
                  <a:schemeClr val="bg1"/>
                </a:solidFill>
                <a:effectLst>
                  <a:outerShdw blurRad="38100" dist="38100" dir="2700000" algn="tl">
                    <a:srgbClr val="000000">
                      <a:alpha val="43137"/>
                    </a:srgbClr>
                  </a:outerShdw>
                </a:effectLst>
              </a:rPr>
              <a:t>Feedback</a:t>
            </a:r>
          </a:p>
          <a:p>
            <a:pPr marL="1714500" lvl="3" indent="-342900">
              <a:buFont typeface="Wingdings" panose="05000000000000000000" pitchFamily="2" charset="2"/>
              <a:buChar char="§"/>
              <a:defRPr/>
            </a:pPr>
            <a:r>
              <a:rPr lang="en-US" altLang="en-US" sz="1800" dirty="0" smtClean="0">
                <a:solidFill>
                  <a:schemeClr val="bg1"/>
                </a:solidFill>
                <a:effectLst>
                  <a:outerShdw blurRad="38100" dist="38100" dir="2700000" algn="tl">
                    <a:srgbClr val="000000">
                      <a:alpha val="43137"/>
                    </a:srgbClr>
                  </a:outerShdw>
                </a:effectLst>
              </a:rPr>
              <a:t>Mentoring</a:t>
            </a:r>
            <a:endParaRPr lang="en-US" altLang="en-US" sz="2400" dirty="0" smtClean="0">
              <a:solidFill>
                <a:schemeClr val="bg1"/>
              </a:solidFill>
              <a:effectLst>
                <a:outerShdw blurRad="38100" dist="38100" dir="2700000" algn="tl">
                  <a:srgbClr val="000000">
                    <a:alpha val="43137"/>
                  </a:srgbClr>
                </a:outerShdw>
              </a:effectLst>
            </a:endParaRPr>
          </a:p>
        </p:txBody>
      </p:sp>
      <p:graphicFrame>
        <p:nvGraphicFramePr>
          <p:cNvPr id="6" name="Diagram 5"/>
          <p:cNvGraphicFramePr/>
          <p:nvPr/>
        </p:nvGraphicFramePr>
        <p:xfrm>
          <a:off x="1752600" y="381000"/>
          <a:ext cx="6324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eaLnBrk="1" hangingPunct="1">
              <a:defRPr/>
            </a:pPr>
            <a:r>
              <a:rPr lang="en-US" sz="4000" b="1" dirty="0" smtClean="0">
                <a:solidFill>
                  <a:srgbClr val="FF3300"/>
                </a:solidFill>
              </a:rPr>
              <a:t>Questions?</a:t>
            </a:r>
            <a:r>
              <a:rPr lang="en-US" dirty="0">
                <a:solidFill>
                  <a:srgbClr val="FF3300"/>
                </a:solidFill>
              </a:rPr>
              <a:t/>
            </a:r>
            <a:br>
              <a:rPr lang="en-US" dirty="0">
                <a:solidFill>
                  <a:srgbClr val="FF3300"/>
                </a:solidFill>
              </a:rPr>
            </a:br>
            <a:endParaRPr lang="en-US" dirty="0" smtClean="0"/>
          </a:p>
        </p:txBody>
      </p:sp>
      <p:sp>
        <p:nvSpPr>
          <p:cNvPr id="58371" name="Rectangle 3"/>
          <p:cNvSpPr>
            <a:spLocks noGrp="1" noChangeArrowheads="1"/>
          </p:cNvSpPr>
          <p:nvPr>
            <p:ph type="subTitle" idx="1"/>
          </p:nvPr>
        </p:nvSpPr>
        <p:spPr>
          <a:xfrm>
            <a:off x="1447800" y="1524000"/>
            <a:ext cx="7010400" cy="2590800"/>
          </a:xfrm>
        </p:spPr>
        <p:txBody>
          <a:bodyPr/>
          <a:lstStyle/>
          <a:p>
            <a:pPr marL="571500" indent="-571500" algn="l" eaLnBrk="1" hangingPunct="1">
              <a:buFont typeface="Arial" panose="020B0604020202020204" pitchFamily="34" charset="0"/>
              <a:buChar char="•"/>
              <a:defRPr/>
            </a:pPr>
            <a:r>
              <a:rPr lang="en-US" sz="4400" dirty="0" smtClean="0">
                <a:solidFill>
                  <a:srgbClr val="FF3300"/>
                </a:solidFill>
                <a:effectLst>
                  <a:outerShdw blurRad="38100" dist="38100" dir="2700000" algn="tl">
                    <a:srgbClr val="C0C0C0"/>
                  </a:outerShdw>
                </a:effectLst>
                <a:latin typeface="+mj-lt"/>
              </a:rPr>
              <a:t>Components?</a:t>
            </a:r>
          </a:p>
          <a:p>
            <a:pPr marL="571500" indent="-571500" algn="l" eaLnBrk="1" hangingPunct="1">
              <a:buFont typeface="Arial" panose="020B0604020202020204" pitchFamily="34" charset="0"/>
              <a:buChar char="•"/>
              <a:defRPr/>
            </a:pPr>
            <a:r>
              <a:rPr lang="en-US" sz="4400" dirty="0" smtClean="0">
                <a:solidFill>
                  <a:srgbClr val="FF3300"/>
                </a:solidFill>
                <a:effectLst>
                  <a:outerShdw blurRad="38100" dist="38100" dir="2700000" algn="tl">
                    <a:srgbClr val="C0C0C0"/>
                  </a:outerShdw>
                </a:effectLst>
                <a:latin typeface="+mj-lt"/>
              </a:rPr>
              <a:t>Key players?</a:t>
            </a:r>
          </a:p>
          <a:p>
            <a:pPr marL="571500" indent="-571500" algn="l" eaLnBrk="1" hangingPunct="1">
              <a:buFont typeface="Arial" panose="020B0604020202020204" pitchFamily="34" charset="0"/>
              <a:buChar char="•"/>
              <a:defRPr/>
            </a:pPr>
            <a:r>
              <a:rPr lang="en-US" sz="4400" dirty="0" smtClean="0">
                <a:solidFill>
                  <a:srgbClr val="FF3300"/>
                </a:solidFill>
                <a:effectLst>
                  <a:outerShdw blurRad="38100" dist="38100" dir="2700000" algn="tl">
                    <a:srgbClr val="C0C0C0"/>
                  </a:outerShdw>
                </a:effectLst>
                <a:latin typeface="+mj-lt"/>
              </a:rPr>
              <a:t>Objectives or benefits? </a:t>
            </a:r>
          </a:p>
        </p:txBody>
      </p:sp>
      <p:pic>
        <p:nvPicPr>
          <p:cNvPr id="17412" name="Picture 4" descr="C:\Documents and Settings\xyz\Local Settings\Temporary Internet Files\Content.IE5\JNH3BLWW\MPj04330570000[1].jpg"/>
          <p:cNvPicPr>
            <a:picLocks noChangeAspect="1" noChangeArrowheads="1"/>
          </p:cNvPicPr>
          <p:nvPr/>
        </p:nvPicPr>
        <p:blipFill>
          <a:blip r:embed="rId3" cstate="print"/>
          <a:srcRect/>
          <a:stretch>
            <a:fillRect/>
          </a:stretch>
        </p:blipFill>
        <p:spPr bwMode="auto">
          <a:xfrm>
            <a:off x="3962400" y="4114800"/>
            <a:ext cx="3429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sz="quarter"/>
          </p:nvPr>
        </p:nvSpPr>
        <p:spPr/>
        <p:txBody>
          <a:bodyPr/>
          <a:lstStyle/>
          <a:p>
            <a:pPr>
              <a:defRPr/>
            </a:pPr>
            <a:r>
              <a:rPr lang="en-US" dirty="0" smtClean="0"/>
              <a:t>Announcements Regarding PD </a:t>
            </a:r>
            <a:r>
              <a:rPr lang="en-US" u="sng" dirty="0" smtClean="0"/>
              <a:t>Next</a:t>
            </a:r>
            <a:r>
              <a:rPr lang="en-US" dirty="0" smtClean="0"/>
              <a:t> </a:t>
            </a:r>
            <a:r>
              <a:rPr lang="en-US" u="sng" dirty="0" smtClean="0"/>
              <a:t>Week</a:t>
            </a:r>
            <a:r>
              <a:rPr lang="en-US" dirty="0" smtClean="0"/>
              <a:t> - </a:t>
            </a:r>
            <a:r>
              <a:rPr lang="en-US" sz="3200" dirty="0" smtClean="0"/>
              <a:t>Monday, September 28</a:t>
            </a:r>
            <a:r>
              <a:rPr lang="en-US" sz="3200" baseline="30000" dirty="0" smtClean="0"/>
              <a:t>th</a:t>
            </a:r>
            <a:r>
              <a:rPr lang="en-US" sz="3200" dirty="0" smtClean="0"/>
              <a:t>:</a:t>
            </a:r>
            <a:endParaRPr lang="en-US" sz="3200" dirty="0"/>
          </a:p>
        </p:txBody>
      </p:sp>
      <p:sp>
        <p:nvSpPr>
          <p:cNvPr id="19459" name="Subtitle 7"/>
          <p:cNvSpPr>
            <a:spLocks noGrp="1"/>
          </p:cNvSpPr>
          <p:nvPr>
            <p:ph type="subTitle" sz="quarter" idx="1"/>
          </p:nvPr>
        </p:nvSpPr>
        <p:spPr>
          <a:xfrm>
            <a:off x="1371600" y="2362200"/>
            <a:ext cx="7239000" cy="4038600"/>
          </a:xfrm>
        </p:spPr>
        <p:txBody>
          <a:bodyPr/>
          <a:lstStyle/>
          <a:p>
            <a:pPr algn="l">
              <a:buFontTx/>
              <a:buChar char="•"/>
            </a:pPr>
            <a:r>
              <a:rPr lang="en-US" altLang="en-US" dirty="0" smtClean="0"/>
              <a:t>We are meeting in Swift 616.</a:t>
            </a:r>
          </a:p>
          <a:p>
            <a:pPr algn="l">
              <a:buFontTx/>
              <a:buChar char="•"/>
            </a:pPr>
            <a:r>
              <a:rPr lang="en-US" altLang="en-US" dirty="0" smtClean="0"/>
              <a:t>Refreshments will be provided.</a:t>
            </a:r>
          </a:p>
          <a:p>
            <a:pPr algn="l">
              <a:buFontTx/>
              <a:buChar char="•"/>
            </a:pPr>
            <a:r>
              <a:rPr lang="en-US" altLang="en-US" dirty="0" smtClean="0"/>
              <a:t>Meeting time again is 4:30 – 6:30.</a:t>
            </a:r>
          </a:p>
          <a:p>
            <a:pPr algn="l">
              <a:buFontTx/>
              <a:buChar char="•"/>
            </a:pPr>
            <a:r>
              <a:rPr lang="en-US" altLang="en-US" dirty="0" smtClean="0"/>
              <a:t>The topic will be Engineering Design Process.</a:t>
            </a:r>
          </a:p>
          <a:p>
            <a:pPr algn="l"/>
            <a:endParaRPr lang="en-US" altLang="en-US" dirty="0" smtClean="0"/>
          </a:p>
          <a:p>
            <a:endParaRPr lang="en-US" altLang="en-US" dirty="0" smtClean="0"/>
          </a:p>
        </p:txBody>
      </p:sp>
      <p:pic>
        <p:nvPicPr>
          <p:cNvPr id="19460" name="Picture 3" descr="C:\Users\Debbie\AppData\Local\Microsoft\Windows\Temporary Internet Files\Content.IE5\H1BLGIFR\MC900283365[1].wmf"/>
          <p:cNvPicPr>
            <a:picLocks noChangeAspect="1" noChangeArrowheads="1"/>
          </p:cNvPicPr>
          <p:nvPr/>
        </p:nvPicPr>
        <p:blipFill>
          <a:blip r:embed="rId2" cstate="print"/>
          <a:srcRect/>
          <a:stretch>
            <a:fillRect/>
          </a:stretch>
        </p:blipFill>
        <p:spPr bwMode="auto">
          <a:xfrm>
            <a:off x="7086600" y="1981200"/>
            <a:ext cx="1524000" cy="153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pPr eaLnBrk="1" hangingPunct="1">
              <a:defRPr/>
            </a:pPr>
            <a:r>
              <a:rPr lang="en-US" b="1" dirty="0" smtClean="0"/>
              <a:t>Acknowledgements</a:t>
            </a:r>
          </a:p>
        </p:txBody>
      </p:sp>
      <p:sp>
        <p:nvSpPr>
          <p:cNvPr id="4099" name="Rectangle 5"/>
          <p:cNvSpPr>
            <a:spLocks noGrp="1" noChangeArrowheads="1"/>
          </p:cNvSpPr>
          <p:nvPr>
            <p:ph type="subTitle" idx="1"/>
          </p:nvPr>
        </p:nvSpPr>
        <p:spPr>
          <a:xfrm>
            <a:off x="1295400" y="2743200"/>
            <a:ext cx="7010400" cy="2667000"/>
          </a:xfrm>
          <a:noFill/>
        </p:spPr>
        <p:txBody>
          <a:bodyPr/>
          <a:lstStyle/>
          <a:p>
            <a:pPr marL="457200" indent="-457200" algn="l" eaLnBrk="1" hangingPunct="1">
              <a:spcBef>
                <a:spcPct val="75000"/>
              </a:spcBef>
              <a:buSzTx/>
              <a:buFont typeface="Wingdings" pitchFamily="2" charset="2"/>
              <a:buChar char="q"/>
            </a:pPr>
            <a:r>
              <a:rPr lang="en-US" altLang="en-US" smtClean="0"/>
              <a:t>Research Experiences for Teachers (RET) Funded by NSF’s RET Program: Grant # EEC-1404766. </a:t>
            </a:r>
          </a:p>
          <a:p>
            <a:pPr marL="457200" indent="-457200" algn="l" eaLnBrk="1" hangingPunct="1">
              <a:spcBef>
                <a:spcPct val="75000"/>
              </a:spcBef>
              <a:buSzTx/>
              <a:buFont typeface="Wingdings" pitchFamily="2" charset="2"/>
              <a:buChar char="q"/>
            </a:pPr>
            <a:r>
              <a:rPr lang="en-US" altLang="en-US" smtClean="0"/>
              <a:t>Ohio Board of Regents: OBR COF 08-23 Grant</a:t>
            </a:r>
          </a:p>
        </p:txBody>
      </p:sp>
      <p:pic>
        <p:nvPicPr>
          <p:cNvPr id="4100" name="Picture 6" descr="NSF Home Page">
            <a:hlinkClick r:id="rId3"/>
          </p:cNvPr>
          <p:cNvPicPr>
            <a:picLocks noChangeAspect="1" noChangeArrowheads="1"/>
          </p:cNvPicPr>
          <p:nvPr/>
        </p:nvPicPr>
        <p:blipFill>
          <a:blip r:embed="rId4" cstate="print"/>
          <a:srcRect/>
          <a:stretch>
            <a:fillRect/>
          </a:stretch>
        </p:blipFill>
        <p:spPr bwMode="auto">
          <a:xfrm>
            <a:off x="7848600" y="5715000"/>
            <a:ext cx="914400" cy="914400"/>
          </a:xfrm>
          <a:prstGeom prst="rect">
            <a:avLst/>
          </a:prstGeom>
          <a:noFill/>
          <a:ln w="9525">
            <a:noFill/>
            <a:miter lim="800000"/>
            <a:headEnd/>
            <a:tailEnd/>
          </a:ln>
        </p:spPr>
      </p:pic>
      <p:pic>
        <p:nvPicPr>
          <p:cNvPr id="4101" name="Picture 5" descr="C:\Users\Liberid\AppData\Local\Microsoft\Windows\Temporary Internet Files\Content.IE5\FGHG1QZT\MC900105218[1].wmf"/>
          <p:cNvPicPr>
            <a:picLocks noChangeAspect="1" noChangeArrowheads="1"/>
          </p:cNvPicPr>
          <p:nvPr/>
        </p:nvPicPr>
        <p:blipFill>
          <a:blip r:embed="rId5" cstate="print"/>
          <a:srcRect/>
          <a:stretch>
            <a:fillRect/>
          </a:stretch>
        </p:blipFill>
        <p:spPr bwMode="auto">
          <a:xfrm>
            <a:off x="6273800" y="838200"/>
            <a:ext cx="1587500" cy="183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467600" cy="990600"/>
          </a:xfrm>
        </p:spPr>
        <p:txBody>
          <a:bodyPr/>
          <a:lstStyle/>
          <a:p>
            <a:pPr>
              <a:defRPr/>
            </a:pPr>
            <a:r>
              <a:rPr lang="en-US" sz="3600" b="1" u="sng" dirty="0" smtClean="0"/>
              <a:t>WHO</a:t>
            </a:r>
            <a:r>
              <a:rPr lang="en-US" sz="3600" b="1" dirty="0" smtClean="0"/>
              <a:t> </a:t>
            </a:r>
            <a:r>
              <a:rPr lang="en-US" sz="3600" dirty="0" smtClean="0"/>
              <a:t>are the </a:t>
            </a:r>
            <a:r>
              <a:rPr lang="en-US" sz="3600" b="1" dirty="0" smtClean="0"/>
              <a:t>KEY</a:t>
            </a:r>
            <a:r>
              <a:rPr lang="en-US" sz="3600" dirty="0" smtClean="0"/>
              <a:t> players? </a:t>
            </a:r>
            <a:endParaRPr lang="en-US" sz="3600" dirty="0"/>
          </a:p>
        </p:txBody>
      </p:sp>
      <p:sp>
        <p:nvSpPr>
          <p:cNvPr id="3" name="Content Placeholder 2"/>
          <p:cNvSpPr>
            <a:spLocks noGrp="1"/>
          </p:cNvSpPr>
          <p:nvPr>
            <p:ph idx="1"/>
          </p:nvPr>
        </p:nvSpPr>
        <p:spPr>
          <a:xfrm>
            <a:off x="1066800" y="1143000"/>
            <a:ext cx="8077200" cy="4953000"/>
          </a:xfrm>
        </p:spPr>
        <p:txBody>
          <a:bodyPr/>
          <a:lstStyle/>
          <a:p>
            <a:pPr marL="457200" indent="-457200">
              <a:buClrTx/>
              <a:buFont typeface="Wingdings" panose="05000000000000000000" pitchFamily="2" charset="2"/>
              <a:buChar char="Ø"/>
              <a:defRPr/>
            </a:pPr>
            <a:r>
              <a:rPr lang="en-US" sz="2800" dirty="0" smtClean="0">
                <a:effectLst>
                  <a:outerShdw blurRad="38100" dist="38100" dir="2700000" algn="tl">
                    <a:srgbClr val="000000">
                      <a:alpha val="43137"/>
                    </a:srgbClr>
                  </a:outerShdw>
                </a:effectLst>
              </a:rPr>
              <a:t>COFSP Fellows </a:t>
            </a:r>
            <a:r>
              <a:rPr lang="en-US"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6 senior engineering students, recipients of Choose Ohio First Scholarship Program</a:t>
            </a:r>
          </a:p>
          <a:p>
            <a:pPr marL="457200" indent="-457200">
              <a:buClrTx/>
              <a:buFont typeface="Wingdings" panose="05000000000000000000" pitchFamily="2" charset="2"/>
              <a:buChar char="Ø"/>
              <a:defRPr/>
            </a:pPr>
            <a:r>
              <a:rPr lang="en-US" sz="2800" dirty="0" smtClean="0">
                <a:effectLst>
                  <a:outerShdw blurRad="38100" dist="38100" dir="2700000" algn="tl">
                    <a:srgbClr val="000000">
                      <a:alpha val="43137"/>
                    </a:srgbClr>
                  </a:outerShdw>
                </a:effectLst>
              </a:rPr>
              <a:t>RET Teachers </a:t>
            </a:r>
            <a:r>
              <a:rPr lang="en-US"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12 classroom teachers who participated in the Research Experiences for Teachers grant this past summer.</a:t>
            </a:r>
          </a:p>
          <a:p>
            <a:pPr marL="457200" indent="-457200">
              <a:buClrTx/>
              <a:buFont typeface="Wingdings" panose="05000000000000000000" pitchFamily="2" charset="2"/>
              <a:buChar char="Ø"/>
              <a:defRPr/>
            </a:pPr>
            <a:r>
              <a:rPr lang="en-US" sz="2800" dirty="0" smtClean="0">
                <a:effectLst>
                  <a:outerShdw blurRad="38100" dist="38100" dir="2700000" algn="tl">
                    <a:srgbClr val="000000">
                      <a:alpha val="43137"/>
                    </a:srgbClr>
                  </a:outerShdw>
                </a:effectLst>
              </a:rPr>
              <a:t>CEEMS Teachers – </a:t>
            </a:r>
            <a:r>
              <a:rPr lang="en-US" sz="2400" dirty="0" smtClean="0">
                <a:effectLst>
                  <a:outerShdw blurRad="38100" dist="38100" dir="2700000" algn="tl">
                    <a:srgbClr val="000000">
                      <a:alpha val="43137"/>
                    </a:srgbClr>
                  </a:outerShdw>
                </a:effectLst>
              </a:rPr>
              <a:t>2 classroom teachers from Cincinnati Enhanced Engineering, Math and Science Program,</a:t>
            </a:r>
            <a:r>
              <a:rPr lang="en-US" sz="2400" dirty="0" smtClean="0"/>
              <a:t> </a:t>
            </a:r>
            <a:r>
              <a:rPr lang="en-US" sz="2400" dirty="0" smtClean="0">
                <a:effectLst>
                  <a:outerShdw blurRad="38100" dist="38100" dir="2700000" algn="tl">
                    <a:srgbClr val="000000">
                      <a:alpha val="43137"/>
                    </a:srgbClr>
                  </a:outerShdw>
                </a:effectLst>
              </a:rPr>
              <a:t>Cohort 3, who are involved in creating 5- 6 units on CBL and EDP.</a:t>
            </a:r>
          </a:p>
          <a:p>
            <a:pPr marL="457200" indent="-457200">
              <a:buClrTx/>
              <a:buFont typeface="Wingdings" panose="05000000000000000000" pitchFamily="2" charset="2"/>
              <a:buChar char="Ø"/>
              <a:defRPr/>
            </a:pPr>
            <a:r>
              <a:rPr lang="en-US" sz="2800" dirty="0" smtClean="0">
                <a:effectLst>
                  <a:outerShdw blurRad="38100" dist="38100" dir="2700000" algn="tl">
                    <a:srgbClr val="000000">
                      <a:alpha val="43137"/>
                    </a:srgbClr>
                  </a:outerShdw>
                </a:effectLst>
              </a:rPr>
              <a:t>CEEMS Fellows – </a:t>
            </a:r>
            <a:r>
              <a:rPr lang="en-US" sz="2400" dirty="0" smtClean="0">
                <a:effectLst>
                  <a:outerShdw blurRad="38100" dist="38100" dir="2700000" algn="tl">
                    <a:srgbClr val="000000">
                      <a:alpha val="43137"/>
                    </a:srgbClr>
                  </a:outerShdw>
                </a:effectLst>
              </a:rPr>
              <a:t>4 Engineering PhD Candidates who are CEEMS Fellows grant recipients.</a:t>
            </a:r>
            <a:endParaRPr lang="en-US" sz="2800" dirty="0">
              <a:effectLst>
                <a:outerShdw blurRad="38100" dist="38100" dir="2700000" algn="tl">
                  <a:srgbClr val="000000">
                    <a:alpha val="43137"/>
                  </a:srgbClr>
                </a:outerShdw>
              </a:effectLst>
            </a:endParaRPr>
          </a:p>
        </p:txBody>
      </p:sp>
      <p:pic>
        <p:nvPicPr>
          <p:cNvPr id="5124" name="Picture 3" descr="C:\Users\Liberid\AppData\Local\Microsoft\Windows\Temporary Internet Files\Content.IE5\FGHG1QZT\MC900438087[1].wmf"/>
          <p:cNvPicPr>
            <a:picLocks noChangeAspect="1" noChangeArrowheads="1"/>
          </p:cNvPicPr>
          <p:nvPr/>
        </p:nvPicPr>
        <p:blipFill>
          <a:blip r:embed="rId2" cstate="print"/>
          <a:srcRect/>
          <a:stretch>
            <a:fillRect/>
          </a:stretch>
        </p:blipFill>
        <p:spPr bwMode="auto">
          <a:xfrm>
            <a:off x="7161213" y="304800"/>
            <a:ext cx="1600200"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rPr>
              <a:t>Introductions:  COFSP Fellows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463550" indent="-463550" eaLnBrk="1" hangingPunct="1">
              <a:spcBef>
                <a:spcPct val="0"/>
              </a:spcBef>
              <a:buSzTx/>
              <a:defRPr/>
            </a:pPr>
            <a:r>
              <a:rPr lang="en-US" altLang="en-US" sz="2800" dirty="0" smtClean="0"/>
              <a:t>6 COFSP Fellows: Please stand.</a:t>
            </a:r>
          </a:p>
          <a:p>
            <a:pPr lvl="2">
              <a:buFont typeface="Wingdings" pitchFamily="2" charset="2"/>
              <a:buChar char="Ø"/>
            </a:pPr>
            <a:r>
              <a:rPr lang="en-US" sz="3200" dirty="0" err="1" smtClean="0">
                <a:solidFill>
                  <a:schemeClr val="bg2"/>
                </a:solidFill>
                <a:latin typeface="+mn-lt"/>
                <a:ea typeface="+mn-ea"/>
                <a:cs typeface="+mn-cs"/>
              </a:rPr>
              <a:t>Temiloluwa</a:t>
            </a:r>
            <a:r>
              <a:rPr lang="en-US" sz="3200" dirty="0" smtClean="0">
                <a:solidFill>
                  <a:schemeClr val="bg2"/>
                </a:solidFill>
                <a:latin typeface="+mn-lt"/>
                <a:ea typeface="+mn-ea"/>
                <a:cs typeface="+mn-cs"/>
              </a:rPr>
              <a:t> </a:t>
            </a:r>
            <a:r>
              <a:rPr lang="en-US" sz="3200" dirty="0" err="1" smtClean="0">
                <a:solidFill>
                  <a:schemeClr val="bg2"/>
                </a:solidFill>
                <a:latin typeface="+mn-lt"/>
                <a:ea typeface="+mn-ea"/>
                <a:cs typeface="+mn-cs"/>
              </a:rPr>
              <a:t>Adeniyi</a:t>
            </a:r>
            <a:endParaRPr lang="en-US" sz="3200" dirty="0" smtClean="0">
              <a:solidFill>
                <a:schemeClr val="bg2"/>
              </a:solidFill>
              <a:latin typeface="+mn-lt"/>
              <a:ea typeface="+mn-ea"/>
              <a:cs typeface="+mn-cs"/>
            </a:endParaRPr>
          </a:p>
          <a:p>
            <a:pPr lvl="2">
              <a:buFont typeface="Wingdings" pitchFamily="2" charset="2"/>
              <a:buChar char="Ø"/>
            </a:pPr>
            <a:r>
              <a:rPr lang="en-US" sz="3200" dirty="0" smtClean="0">
                <a:solidFill>
                  <a:schemeClr val="bg2"/>
                </a:solidFill>
                <a:latin typeface="+mn-lt"/>
                <a:ea typeface="+mn-ea"/>
                <a:cs typeface="+mn-cs"/>
              </a:rPr>
              <a:t>Logan Buck</a:t>
            </a:r>
          </a:p>
          <a:p>
            <a:pPr lvl="2">
              <a:buFont typeface="Wingdings" pitchFamily="2" charset="2"/>
              <a:buChar char="Ø"/>
            </a:pPr>
            <a:r>
              <a:rPr lang="en-US" sz="3200" dirty="0" smtClean="0">
                <a:solidFill>
                  <a:schemeClr val="bg2"/>
                </a:solidFill>
                <a:latin typeface="+mn-lt"/>
                <a:ea typeface="+mn-ea"/>
                <a:cs typeface="+mn-cs"/>
              </a:rPr>
              <a:t>Alyssa Marie George</a:t>
            </a:r>
          </a:p>
          <a:p>
            <a:pPr lvl="2">
              <a:buFont typeface="Wingdings" pitchFamily="2" charset="2"/>
              <a:buChar char="Ø"/>
            </a:pPr>
            <a:r>
              <a:rPr lang="en-US" sz="3200" dirty="0" smtClean="0">
                <a:solidFill>
                  <a:schemeClr val="bg2"/>
                </a:solidFill>
                <a:latin typeface="+mn-lt"/>
                <a:ea typeface="+mn-ea"/>
                <a:cs typeface="+mn-cs"/>
              </a:rPr>
              <a:t>Stacy Rose </a:t>
            </a:r>
            <a:r>
              <a:rPr lang="en-US" sz="3200" dirty="0" err="1" smtClean="0">
                <a:solidFill>
                  <a:schemeClr val="bg2"/>
                </a:solidFill>
                <a:latin typeface="+mn-lt"/>
                <a:ea typeface="+mn-ea"/>
                <a:cs typeface="+mn-cs"/>
              </a:rPr>
              <a:t>Loushin</a:t>
            </a:r>
            <a:endParaRPr lang="en-US" sz="3200" dirty="0" smtClean="0">
              <a:solidFill>
                <a:schemeClr val="bg2"/>
              </a:solidFill>
              <a:latin typeface="+mn-lt"/>
              <a:ea typeface="+mn-ea"/>
              <a:cs typeface="+mn-cs"/>
            </a:endParaRPr>
          </a:p>
          <a:p>
            <a:pPr lvl="2">
              <a:buFont typeface="Wingdings" pitchFamily="2" charset="2"/>
              <a:buChar char="Ø"/>
            </a:pPr>
            <a:r>
              <a:rPr lang="en-US" sz="3200" dirty="0" smtClean="0">
                <a:solidFill>
                  <a:schemeClr val="bg2"/>
                </a:solidFill>
                <a:latin typeface="+mn-lt"/>
                <a:ea typeface="+mn-ea"/>
                <a:cs typeface="+mn-cs"/>
              </a:rPr>
              <a:t>Adam Alvarez Miller</a:t>
            </a:r>
          </a:p>
          <a:p>
            <a:pPr lvl="2">
              <a:buFont typeface="Wingdings" pitchFamily="2" charset="2"/>
              <a:buChar char="Ø"/>
            </a:pPr>
            <a:r>
              <a:rPr lang="en-US" sz="3200" dirty="0" smtClean="0">
                <a:solidFill>
                  <a:schemeClr val="bg2"/>
                </a:solidFill>
                <a:latin typeface="+mn-lt"/>
                <a:ea typeface="+mn-ea"/>
                <a:cs typeface="+mn-cs"/>
              </a:rPr>
              <a:t>Michael </a:t>
            </a:r>
            <a:r>
              <a:rPr lang="en-US" sz="3200" dirty="0" err="1" smtClean="0">
                <a:solidFill>
                  <a:schemeClr val="bg2"/>
                </a:solidFill>
                <a:latin typeface="+mn-lt"/>
                <a:ea typeface="+mn-ea"/>
                <a:cs typeface="+mn-cs"/>
              </a:rPr>
              <a:t>Strezeski</a:t>
            </a:r>
            <a:endParaRPr lang="en-US" sz="3200" dirty="0" smtClean="0">
              <a:solidFill>
                <a:schemeClr val="bg2"/>
              </a:solidFill>
              <a:latin typeface="+mn-lt"/>
              <a:ea typeface="+mn-ea"/>
              <a:cs typeface="+mn-cs"/>
            </a:endParaRPr>
          </a:p>
          <a:p>
            <a:pPr>
              <a:defRPr/>
            </a:pPr>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rot="21026296">
            <a:off x="861231" y="1875279"/>
            <a:ext cx="1524000" cy="139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https://scontent-iad3-1.xx.fbcdn.net/hphotos-xaf1/v/t1.0-9/1908134_10203871895228557_4361011216620889665_n.jpg?oh=12df91b12c5f2da08028a7e366043cd0&amp;oe=56AA80EC"/>
          <p:cNvPicPr/>
          <p:nvPr/>
        </p:nvPicPr>
        <p:blipFill rotWithShape="1">
          <a:blip r:embed="rId4" cstate="print">
            <a:extLst>
              <a:ext uri="{28A0092B-C50C-407E-A947-70E740481C1C}">
                <a14:useLocalDpi xmlns:a14="http://schemas.microsoft.com/office/drawing/2010/main" val="0"/>
              </a:ext>
            </a:extLst>
          </a:blip>
          <a:srcRect t="34316" r="39754" b="14617"/>
          <a:stretch/>
        </p:blipFill>
        <p:spPr bwMode="auto">
          <a:xfrm>
            <a:off x="228600" y="3505200"/>
            <a:ext cx="1506237" cy="1898822"/>
          </a:xfrm>
          <a:prstGeom prst="rect">
            <a:avLst/>
          </a:prstGeom>
          <a:noFill/>
          <a:ln>
            <a:noFill/>
          </a:ln>
          <a:extLst>
            <a:ext uri="{53640926-AAD7-44D8-BBD7-CCE9431645EC}">
              <a14:shadowObscured xmlns:a14="http://schemas.microsoft.com/office/drawing/2010/main"/>
            </a:ext>
          </a:extLst>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rot="769576">
            <a:off x="1148444" y="5101838"/>
            <a:ext cx="1584960" cy="1600200"/>
          </a:xfrm>
          <a:prstGeom prst="rect">
            <a:avLst/>
          </a:prstGeom>
        </p:spPr>
      </p:pic>
      <p:pic>
        <p:nvPicPr>
          <p:cNvPr id="13" name="Picture 12"/>
          <p:cNvPicPr/>
          <p:nvPr/>
        </p:nvPicPr>
        <p:blipFill>
          <a:blip r:embed="rId6" cstate="print"/>
          <a:srcRect l="21941" b="20675"/>
          <a:stretch>
            <a:fillRect/>
          </a:stretch>
        </p:blipFill>
        <p:spPr>
          <a:xfrm rot="720309">
            <a:off x="7231720" y="742407"/>
            <a:ext cx="1439636" cy="1546761"/>
          </a:xfrm>
          <a:prstGeom prst="rect">
            <a:avLst/>
          </a:prstGeom>
        </p:spPr>
      </p:pic>
      <p:pic>
        <p:nvPicPr>
          <p:cNvPr id="14" name="Picture 13" descr="https://adamalvarezmiller.files.wordpress.com/2014/04/x0927076.jpg"/>
          <p:cNvPicPr/>
          <p:nvPr/>
        </p:nvPicPr>
        <p:blipFill rotWithShape="1">
          <a:blip r:embed="rId7" cstate="print">
            <a:extLst>
              <a:ext uri="{28A0092B-C50C-407E-A947-70E740481C1C}">
                <a14:useLocalDpi xmlns:a14="http://schemas.microsoft.com/office/drawing/2010/main" val="0"/>
              </a:ext>
            </a:extLst>
          </a:blip>
          <a:srcRect l="20541" t="6421" r="17683" b="39702"/>
          <a:stretch/>
        </p:blipFill>
        <p:spPr bwMode="auto">
          <a:xfrm>
            <a:off x="7086600" y="2514600"/>
            <a:ext cx="1333500" cy="1676400"/>
          </a:xfrm>
          <a:prstGeom prst="rect">
            <a:avLst/>
          </a:prstGeom>
          <a:noFill/>
          <a:ln>
            <a:noFill/>
          </a:ln>
          <a:extLst>
            <a:ext uri="{53640926-AAD7-44D8-BBD7-CCE9431645EC}">
              <a14:shadowObscured xmlns:a14="http://schemas.microsoft.com/office/drawing/2010/main"/>
            </a:ext>
          </a:extLst>
        </p:spPr>
      </p:pic>
      <p:pic>
        <p:nvPicPr>
          <p:cNvPr id="15" name="Picture 14" descr="C:\Users\thest\Downloads\suit.jpg"/>
          <p:cNvPicPr/>
          <p:nvPr/>
        </p:nvPicPr>
        <p:blipFill>
          <a:blip r:embed="rId8" cstate="print">
            <a:extLst>
              <a:ext uri="{28A0092B-C50C-407E-A947-70E740481C1C}">
                <a14:useLocalDpi xmlns:a14="http://schemas.microsoft.com/office/drawing/2010/main" val="0"/>
              </a:ext>
            </a:extLst>
          </a:blip>
          <a:srcRect l="17750" r="23500" b="27750"/>
          <a:stretch>
            <a:fillRect/>
          </a:stretch>
        </p:blipFill>
        <p:spPr bwMode="auto">
          <a:xfrm rot="21015914">
            <a:off x="6777837" y="4401655"/>
            <a:ext cx="1752600" cy="1905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Introductions:  RET Teachers</a:t>
            </a:r>
            <a:endParaRPr lang="en-US" dirty="0"/>
          </a:p>
        </p:txBody>
      </p:sp>
      <p:sp>
        <p:nvSpPr>
          <p:cNvPr id="3" name="Content Placeholder 2"/>
          <p:cNvSpPr>
            <a:spLocks noGrp="1"/>
          </p:cNvSpPr>
          <p:nvPr>
            <p:ph idx="1"/>
          </p:nvPr>
        </p:nvSpPr>
        <p:spPr>
          <a:xfrm>
            <a:off x="1600200" y="990600"/>
            <a:ext cx="7772400" cy="4724400"/>
          </a:xfrm>
        </p:spPr>
        <p:txBody>
          <a:bodyPr/>
          <a:lstStyle/>
          <a:p>
            <a:pPr marL="463550" indent="-463550" eaLnBrk="1" hangingPunct="1">
              <a:spcBef>
                <a:spcPct val="0"/>
              </a:spcBef>
              <a:buSzTx/>
              <a:defRPr/>
            </a:pPr>
            <a:r>
              <a:rPr lang="en-US" altLang="en-US" dirty="0" smtClean="0">
                <a:effectLst>
                  <a:outerShdw blurRad="38100" dist="38100" dir="2700000" algn="tl">
                    <a:srgbClr val="000000">
                      <a:alpha val="43137"/>
                    </a:srgbClr>
                  </a:outerShdw>
                </a:effectLst>
              </a:rPr>
              <a:t>12 RET Teacher :  Please stand.</a:t>
            </a:r>
            <a:endParaRPr lang="en-US" altLang="en-US" dirty="0" smtClean="0"/>
          </a:p>
          <a:p>
            <a:pPr>
              <a:buFont typeface="Wingdings" panose="05000000000000000000" pitchFamily="2" charset="2"/>
              <a:buChar char="Ø"/>
            </a:pPr>
            <a:r>
              <a:rPr lang="en-US" sz="2400" dirty="0">
                <a:effectLst>
                  <a:outerShdw blurRad="38100" dist="38100" dir="2700000" algn="tl">
                    <a:srgbClr val="000000">
                      <a:alpha val="43137"/>
                    </a:srgbClr>
                  </a:outerShdw>
                </a:effectLst>
              </a:rPr>
              <a:t>Melissa Doll </a:t>
            </a:r>
            <a:r>
              <a:rPr lang="en-US" sz="2400" dirty="0" smtClean="0">
                <a:effectLst>
                  <a:outerShdw blurRad="38100" dist="38100" dir="2700000" algn="tl">
                    <a:srgbClr val="000000">
                      <a:alpha val="43137"/>
                    </a:srgbClr>
                  </a:outerShdw>
                </a:effectLst>
              </a:rPr>
              <a:t>– 5</a:t>
            </a:r>
            <a:r>
              <a:rPr lang="en-US" sz="2400" baseline="30000" dirty="0" smtClean="0">
                <a:effectLst>
                  <a:outerShdw blurRad="38100" dist="38100" dir="2700000" algn="tl">
                    <a:srgbClr val="000000">
                      <a:alpha val="43137"/>
                    </a:srgbClr>
                  </a:outerShdw>
                </a:effectLst>
              </a:rPr>
              <a:t>th</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Grade </a:t>
            </a:r>
            <a:r>
              <a:rPr lang="en-US" sz="2400" dirty="0" smtClean="0">
                <a:effectLst>
                  <a:outerShdw blurRad="38100" dist="38100" dir="2700000" algn="tl">
                    <a:srgbClr val="000000">
                      <a:alpha val="43137"/>
                    </a:srgbClr>
                  </a:outerShdw>
                </a:effectLst>
              </a:rPr>
              <a:t>STEM, </a:t>
            </a:r>
            <a:r>
              <a:rPr lang="en-US" sz="2400" dirty="0">
                <a:effectLst>
                  <a:outerShdw blurRad="38100" dist="38100" dir="2700000" algn="tl">
                    <a:srgbClr val="000000">
                      <a:alpha val="43137"/>
                    </a:srgbClr>
                  </a:outerShdw>
                </a:effectLst>
              </a:rPr>
              <a:t>Endeavor Elementary </a:t>
            </a:r>
            <a:r>
              <a:rPr lang="en-US" sz="2400" dirty="0" smtClean="0">
                <a:effectLst>
                  <a:outerShdw blurRad="38100" dist="38100" dir="2700000" algn="tl">
                    <a:srgbClr val="000000">
                      <a:alpha val="43137"/>
                    </a:srgbClr>
                  </a:outerShdw>
                </a:effectLst>
              </a:rPr>
              <a:t>School, Lakota SD</a:t>
            </a:r>
          </a:p>
          <a:p>
            <a:pPr>
              <a:buFont typeface="Wingdings" panose="05000000000000000000" pitchFamily="2" charset="2"/>
              <a:buChar char="Ø"/>
            </a:pPr>
            <a:r>
              <a:rPr lang="en-US" sz="2400" dirty="0" smtClean="0">
                <a:effectLst>
                  <a:outerShdw blurRad="38100" dist="38100" dir="2700000" algn="tl">
                    <a:srgbClr val="000000">
                      <a:alpha val="43137"/>
                    </a:srgbClr>
                  </a:outerShdw>
                </a:effectLst>
              </a:rPr>
              <a:t>Ben </a:t>
            </a:r>
            <a:r>
              <a:rPr lang="en-US" sz="2400" dirty="0">
                <a:effectLst>
                  <a:outerShdw blurRad="38100" dist="38100" dir="2700000" algn="tl">
                    <a:srgbClr val="000000">
                      <a:alpha val="43137"/>
                    </a:srgbClr>
                  </a:outerShdw>
                </a:effectLst>
              </a:rPr>
              <a:t>Dougherty - 11</a:t>
            </a:r>
            <a:r>
              <a:rPr lang="en-US" sz="2400" baseline="30000" dirty="0">
                <a:effectLst>
                  <a:outerShdw blurRad="38100" dist="38100" dir="2700000" algn="tl">
                    <a:srgbClr val="000000">
                      <a:alpha val="43137"/>
                    </a:srgbClr>
                  </a:outerShdw>
                </a:effectLst>
              </a:rPr>
              <a:t>th</a:t>
            </a:r>
            <a:r>
              <a:rPr lang="en-US" sz="2400" dirty="0">
                <a:effectLst>
                  <a:outerShdw blurRad="38100" dist="38100" dir="2700000" algn="tl">
                    <a:srgbClr val="000000">
                      <a:alpha val="43137"/>
                    </a:srgbClr>
                  </a:outerShdw>
                </a:effectLst>
              </a:rPr>
              <a:t> and 12</a:t>
            </a:r>
            <a:r>
              <a:rPr lang="en-US" sz="2400" baseline="30000" dirty="0">
                <a:effectLst>
                  <a:outerShdw blurRad="38100" dist="38100" dir="2700000" algn="tl">
                    <a:srgbClr val="000000">
                      <a:alpha val="43137"/>
                    </a:srgbClr>
                  </a:outerShdw>
                </a:effectLst>
              </a:rPr>
              <a:t>th</a:t>
            </a:r>
            <a:r>
              <a:rPr lang="en-US" sz="2400" dirty="0">
                <a:effectLst>
                  <a:outerShdw blurRad="38100" dist="38100" dir="2700000" algn="tl">
                    <a:srgbClr val="000000">
                      <a:alpha val="43137"/>
                    </a:srgbClr>
                  </a:outerShdw>
                </a:effectLst>
              </a:rPr>
              <a:t> Grade, </a:t>
            </a:r>
            <a:r>
              <a:rPr lang="en-US" sz="2400" dirty="0" smtClean="0">
                <a:effectLst>
                  <a:outerShdw blurRad="38100" dist="38100" dir="2700000" algn="tl">
                    <a:srgbClr val="000000">
                      <a:alpha val="43137"/>
                    </a:srgbClr>
                  </a:outerShdw>
                </a:effectLst>
              </a:rPr>
              <a:t>Mathematics, </a:t>
            </a:r>
            <a:r>
              <a:rPr lang="en-US" sz="2400" dirty="0">
                <a:effectLst>
                  <a:outerShdw blurRad="38100" dist="38100" dir="2700000" algn="tl">
                    <a:srgbClr val="000000">
                      <a:alpha val="43137"/>
                    </a:srgbClr>
                  </a:outerShdw>
                </a:effectLst>
              </a:rPr>
              <a:t>Purcell </a:t>
            </a:r>
            <a:r>
              <a:rPr lang="en-US" sz="2400" dirty="0" smtClean="0">
                <a:effectLst>
                  <a:outerShdw blurRad="38100" dist="38100" dir="2700000" algn="tl">
                    <a:srgbClr val="000000">
                      <a:alpha val="43137"/>
                    </a:srgbClr>
                  </a:outerShdw>
                </a:effectLst>
              </a:rPr>
              <a:t>Marian</a:t>
            </a:r>
            <a:r>
              <a:rPr lang="en-US" sz="2400" dirty="0" smtClean="0">
                <a:effectLst>
                  <a:outerShdw blurRad="38100" dist="38100" dir="2700000" algn="tl">
                    <a:srgbClr val="000000">
                      <a:alpha val="43137"/>
                    </a:srgbClr>
                  </a:outerShdw>
                </a:effectLst>
                <a:cs typeface="Arial" panose="020B0604020202020204" pitchFamily="34" charset="0"/>
              </a:rPr>
              <a:t> High School, </a:t>
            </a:r>
            <a:r>
              <a:rPr lang="en-US" sz="2400" dirty="0">
                <a:effectLst>
                  <a:outerShdw blurRad="38100" dist="38100" dir="2700000" algn="tl">
                    <a:srgbClr val="000000">
                      <a:alpha val="43137"/>
                    </a:srgbClr>
                  </a:outerShdw>
                </a:effectLst>
              </a:rPr>
              <a:t>Greater Cincinnati Archdiocese </a:t>
            </a:r>
            <a:endParaRPr lang="en-US" sz="2400" dirty="0" smtClean="0">
              <a:effectLst>
                <a:outerShdw blurRad="38100" dist="38100" dir="2700000" algn="tl">
                  <a:srgbClr val="000000">
                    <a:alpha val="43137"/>
                  </a:srgbClr>
                </a:outerShdw>
              </a:effectLst>
              <a:cs typeface="Arial" panose="020B0604020202020204" pitchFamily="34" charset="0"/>
            </a:endParaRPr>
          </a:p>
          <a:p>
            <a:pPr>
              <a:buFont typeface="Wingdings" panose="05000000000000000000" pitchFamily="2" charset="2"/>
              <a:buChar char="Ø"/>
            </a:pPr>
            <a:r>
              <a:rPr lang="en-US" sz="2400" dirty="0" smtClean="0">
                <a:effectLst>
                  <a:outerShdw blurRad="38100" dist="38100" dir="2700000" algn="tl">
                    <a:srgbClr val="000000">
                      <a:alpha val="43137"/>
                    </a:srgbClr>
                  </a:outerShdw>
                </a:effectLst>
              </a:rPr>
              <a:t>Ashley Gregory - 7</a:t>
            </a:r>
            <a:r>
              <a:rPr lang="en-US" sz="2400" baseline="30000" dirty="0" smtClean="0">
                <a:effectLst>
                  <a:outerShdw blurRad="38100" dist="38100" dir="2700000" algn="tl">
                    <a:srgbClr val="000000">
                      <a:alpha val="43137"/>
                    </a:srgbClr>
                  </a:outerShdw>
                </a:effectLst>
              </a:rPr>
              <a:t>th</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Grade </a:t>
            </a:r>
            <a:r>
              <a:rPr lang="en-US" sz="2400" dirty="0" smtClean="0">
                <a:effectLst>
                  <a:outerShdw blurRad="38100" dist="38100" dir="2700000" algn="tl">
                    <a:srgbClr val="000000">
                      <a:alpha val="43137"/>
                    </a:srgbClr>
                  </a:outerShdw>
                </a:effectLst>
              </a:rPr>
              <a:t>Science</a:t>
            </a:r>
            <a:r>
              <a:rPr lang="en-US" sz="2400" dirty="0" smtClean="0">
                <a:effectLst>
                  <a:outerShdw blurRad="38100" dist="38100" dir="2700000" algn="tl">
                    <a:srgbClr val="000000">
                      <a:alpha val="43137"/>
                    </a:srgbClr>
                  </a:outerShdw>
                </a:effectLst>
                <a:cs typeface="Arial" panose="020B0604020202020204" pitchFamily="34" charset="0"/>
              </a:rPr>
              <a:t>s, </a:t>
            </a:r>
            <a:r>
              <a:rPr lang="en-US" sz="2400" dirty="0">
                <a:effectLst>
                  <a:outerShdw blurRad="38100" dist="38100" dir="2700000" algn="tl">
                    <a:srgbClr val="000000">
                      <a:alpha val="43137"/>
                    </a:srgbClr>
                  </a:outerShdw>
                </a:effectLst>
              </a:rPr>
              <a:t>Gayle Gray Middle School</a:t>
            </a:r>
            <a:r>
              <a:rPr lang="en-US" sz="2400" dirty="0" smtClean="0">
                <a:effectLst>
                  <a:outerShdw blurRad="38100" dist="38100" dir="2700000" algn="tl">
                    <a:srgbClr val="000000">
                      <a:alpha val="43137"/>
                    </a:srgbClr>
                  </a:outerShdw>
                </a:effectLst>
              </a:rPr>
              <a:t>, Boone County</a:t>
            </a:r>
            <a:endParaRPr lang="en-US" sz="2400" dirty="0">
              <a:effectLst>
                <a:outerShdw blurRad="38100" dist="38100" dir="2700000" algn="tl">
                  <a:srgbClr val="000000">
                    <a:alpha val="43137"/>
                  </a:srgbClr>
                </a:outerShdw>
              </a:effectLst>
              <a:cs typeface="Arial" panose="020B0604020202020204" pitchFamily="34" charset="0"/>
            </a:endParaRPr>
          </a:p>
          <a:p>
            <a:pPr>
              <a:buFont typeface="Wingdings" panose="05000000000000000000" pitchFamily="2" charset="2"/>
              <a:buChar char="Ø"/>
            </a:pPr>
            <a:r>
              <a:rPr lang="en-US" sz="2400" dirty="0" smtClean="0">
                <a:effectLst>
                  <a:outerShdw blurRad="38100" dist="38100" dir="2700000" algn="tl">
                    <a:srgbClr val="000000">
                      <a:alpha val="43137"/>
                    </a:srgbClr>
                  </a:outerShdw>
                </a:effectLst>
              </a:rPr>
              <a:t>Dustin </a:t>
            </a:r>
            <a:r>
              <a:rPr lang="en-US" sz="2400" dirty="0">
                <a:effectLst>
                  <a:outerShdw blurRad="38100" dist="38100" dir="2700000" algn="tl">
                    <a:srgbClr val="000000">
                      <a:alpha val="43137"/>
                    </a:srgbClr>
                  </a:outerShdw>
                </a:effectLst>
              </a:rPr>
              <a:t>Hinson – 8</a:t>
            </a:r>
            <a:r>
              <a:rPr lang="en-US" sz="2400" baseline="30000" dirty="0">
                <a:effectLst>
                  <a:outerShdw blurRad="38100" dist="38100" dir="2700000" algn="tl">
                    <a:srgbClr val="000000">
                      <a:alpha val="43137"/>
                    </a:srgbClr>
                  </a:outerShdw>
                </a:effectLst>
              </a:rPr>
              <a:t>th</a:t>
            </a:r>
            <a:r>
              <a:rPr lang="en-US" sz="2400" dirty="0">
                <a:effectLst>
                  <a:outerShdw blurRad="38100" dist="38100" dir="2700000" algn="tl">
                    <a:srgbClr val="000000">
                      <a:alpha val="43137"/>
                    </a:srgbClr>
                  </a:outerShdw>
                </a:effectLst>
              </a:rPr>
              <a:t> Grade </a:t>
            </a:r>
            <a:r>
              <a:rPr lang="en-US" sz="2400" dirty="0" smtClean="0">
                <a:effectLst>
                  <a:outerShdw blurRad="38100" dist="38100" dir="2700000" algn="tl">
                    <a:srgbClr val="000000">
                      <a:alpha val="43137"/>
                    </a:srgbClr>
                  </a:outerShdw>
                </a:effectLst>
              </a:rPr>
              <a:t>Math, Newport Middle School, Newport City Schools </a:t>
            </a:r>
          </a:p>
          <a:p>
            <a:pPr>
              <a:buFont typeface="Wingdings" panose="05000000000000000000" pitchFamily="2" charset="2"/>
              <a:buChar char="Ø"/>
            </a:pPr>
            <a:r>
              <a:rPr lang="en-US" sz="2400" dirty="0" smtClean="0">
                <a:effectLst>
                  <a:outerShdw blurRad="38100" dist="38100" dir="2700000" algn="tl">
                    <a:srgbClr val="000000">
                      <a:alpha val="43137"/>
                    </a:srgbClr>
                  </a:outerShdw>
                </a:effectLst>
              </a:rPr>
              <a:t>Emily </a:t>
            </a:r>
            <a:r>
              <a:rPr lang="en-US" sz="2400" dirty="0">
                <a:effectLst>
                  <a:outerShdw blurRad="38100" dist="38100" dir="2700000" algn="tl">
                    <a:srgbClr val="000000">
                      <a:alpha val="43137"/>
                    </a:srgbClr>
                  </a:outerShdw>
                </a:effectLst>
              </a:rPr>
              <a:t>Hoffman -- Grades 10-12, Biology, Physical Science, Anatomy and Physiology, Environmental </a:t>
            </a:r>
            <a:r>
              <a:rPr lang="en-US" sz="2400" dirty="0" smtClean="0">
                <a:effectLst>
                  <a:outerShdw blurRad="38100" dist="38100" dir="2700000" algn="tl">
                    <a:srgbClr val="000000">
                      <a:alpha val="43137"/>
                    </a:srgbClr>
                  </a:outerShdw>
                </a:effectLst>
              </a:rPr>
              <a:t>Science, </a:t>
            </a:r>
            <a:r>
              <a:rPr lang="en-US" sz="2400" dirty="0">
                <a:effectLst>
                  <a:outerShdw blurRad="38100" dist="38100" dir="2700000" algn="tl">
                    <a:srgbClr val="000000">
                      <a:alpha val="43137"/>
                    </a:srgbClr>
                  </a:outerShdw>
                </a:effectLst>
              </a:rPr>
              <a:t>Dixie Heights </a:t>
            </a:r>
            <a:r>
              <a:rPr lang="en-US" sz="2400" dirty="0" smtClean="0">
                <a:effectLst>
                  <a:outerShdw blurRad="38100" dist="38100" dir="2700000" algn="tl">
                    <a:srgbClr val="000000">
                      <a:alpha val="43137"/>
                    </a:srgbClr>
                  </a:outerShdw>
                </a:effectLst>
              </a:rPr>
              <a:t>HS</a:t>
            </a:r>
            <a:r>
              <a:rPr lang="en-US" sz="2400" smtClean="0">
                <a:effectLst>
                  <a:outerShdw blurRad="38100" dist="38100" dir="2700000" algn="tl">
                    <a:srgbClr val="000000">
                      <a:alpha val="43137"/>
                    </a:srgbClr>
                  </a:outerShdw>
                </a:effectLst>
              </a:rPr>
              <a:t>, Kenton </a:t>
            </a:r>
            <a:r>
              <a:rPr lang="en-US" sz="2400" dirty="0" smtClean="0">
                <a:effectLst>
                  <a:outerShdw blurRad="38100" dist="38100" dir="2700000" algn="tl">
                    <a:srgbClr val="000000">
                      <a:alpha val="43137"/>
                    </a:srgbClr>
                  </a:outerShdw>
                </a:effectLst>
              </a:rPr>
              <a:t>County</a:t>
            </a:r>
            <a:endParaRPr lang="en-US" sz="2400" dirty="0">
              <a:effectLst>
                <a:outerShdw blurRad="38100" dist="38100" dir="2700000" algn="tl">
                  <a:srgbClr val="000000">
                    <a:alpha val="43137"/>
                  </a:srgbClr>
                </a:outerShdw>
              </a:effectLst>
            </a:endParaRPr>
          </a:p>
          <a:p>
            <a:pPr>
              <a:buFont typeface="Wingdings" panose="05000000000000000000" pitchFamily="2" charset="2"/>
              <a:buChar char="Ø"/>
            </a:pPr>
            <a:endParaRPr lang="en-US" sz="2400" dirty="0">
              <a:effectLst>
                <a:outerShdw blurRad="38100" dist="38100" dir="2700000" algn="tl">
                  <a:srgbClr val="000000">
                    <a:alpha val="43137"/>
                  </a:srgbClr>
                </a:outerShdw>
              </a:effectLst>
            </a:endParaRPr>
          </a:p>
          <a:p>
            <a:pPr>
              <a:buFont typeface="Wingdings" panose="05000000000000000000" pitchFamily="2" charset="2"/>
              <a:buChar char="Ø"/>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00200" y="304800"/>
            <a:ext cx="7391400" cy="685800"/>
          </a:xfrm>
        </p:spPr>
        <p:txBody>
          <a:bodyPr/>
          <a:lstStyle/>
          <a:p>
            <a:r>
              <a:rPr lang="en-US" dirty="0"/>
              <a:t>Introductions:  RET </a:t>
            </a:r>
            <a:r>
              <a:rPr lang="en-US" dirty="0" smtClean="0"/>
              <a:t>Teachers </a:t>
            </a:r>
            <a:r>
              <a:rPr lang="en-US" dirty="0" err="1" smtClean="0"/>
              <a:t>con’t</a:t>
            </a:r>
            <a:r>
              <a:rPr lang="en-US" dirty="0" smtClean="0"/>
              <a:t>.</a:t>
            </a:r>
            <a:endParaRPr lang="en-US" dirty="0"/>
          </a:p>
        </p:txBody>
      </p:sp>
      <p:sp>
        <p:nvSpPr>
          <p:cNvPr id="3" name="Subtitle 2"/>
          <p:cNvSpPr>
            <a:spLocks noGrp="1"/>
          </p:cNvSpPr>
          <p:nvPr>
            <p:ph type="subTitle" sz="quarter" idx="1"/>
          </p:nvPr>
        </p:nvSpPr>
        <p:spPr>
          <a:xfrm>
            <a:off x="1447800" y="914400"/>
            <a:ext cx="7543800" cy="4876800"/>
          </a:xfrm>
        </p:spPr>
        <p:txBody>
          <a:bodyPr/>
          <a:lstStyle/>
          <a:p>
            <a:pPr marL="463550" indent="-463550" algn="l" eaLnBrk="1" hangingPunct="1">
              <a:spcBef>
                <a:spcPct val="0"/>
              </a:spcBef>
              <a:buSzTx/>
              <a:defRPr/>
            </a:pPr>
            <a:r>
              <a:rPr lang="en-US" altLang="en-US" sz="3200" dirty="0"/>
              <a:t>12 RET Teacher :  Please stand.</a:t>
            </a:r>
          </a:p>
          <a:p>
            <a:pPr marL="342900" indent="-342900" algn="l">
              <a:buFont typeface="Wingdings" panose="05000000000000000000" pitchFamily="2" charset="2"/>
              <a:buChar char="Ø"/>
            </a:pPr>
            <a:r>
              <a:rPr lang="en-US" b="0" dirty="0">
                <a:effectLst>
                  <a:outerShdw blurRad="38100" dist="38100" dir="2700000" algn="tl">
                    <a:srgbClr val="000000">
                      <a:alpha val="43137"/>
                    </a:srgbClr>
                  </a:outerShdw>
                </a:effectLst>
              </a:rPr>
              <a:t>Larry </a:t>
            </a:r>
            <a:r>
              <a:rPr lang="en-US" b="0" dirty="0" smtClean="0">
                <a:effectLst>
                  <a:outerShdw blurRad="38100" dist="38100" dir="2700000" algn="tl">
                    <a:srgbClr val="000000">
                      <a:alpha val="43137"/>
                    </a:srgbClr>
                  </a:outerShdw>
                </a:effectLst>
              </a:rPr>
              <a:t>Honigford - 9</a:t>
            </a:r>
            <a:r>
              <a:rPr lang="en-US" b="0" baseline="30000" dirty="0" smtClean="0">
                <a:effectLst>
                  <a:outerShdw blurRad="38100" dist="38100" dir="2700000" algn="tl">
                    <a:srgbClr val="000000">
                      <a:alpha val="43137"/>
                    </a:srgbClr>
                  </a:outerShdw>
                </a:effectLst>
              </a:rPr>
              <a:t>th</a:t>
            </a:r>
            <a:r>
              <a:rPr lang="en-US" b="0" dirty="0" smtClean="0">
                <a:effectLst>
                  <a:outerShdw blurRad="38100" dist="38100" dir="2700000" algn="tl">
                    <a:srgbClr val="000000">
                      <a:alpha val="43137"/>
                    </a:srgbClr>
                  </a:outerShdw>
                </a:effectLst>
              </a:rPr>
              <a:t> </a:t>
            </a:r>
            <a:r>
              <a:rPr lang="en-US" b="0" dirty="0">
                <a:effectLst>
                  <a:outerShdw blurRad="38100" dist="38100" dir="2700000" algn="tl">
                    <a:srgbClr val="000000">
                      <a:alpha val="43137"/>
                    </a:srgbClr>
                  </a:outerShdw>
                </a:effectLst>
              </a:rPr>
              <a:t>grade, Physical Science</a:t>
            </a:r>
            <a:r>
              <a:rPr lang="en-US" b="0" dirty="0" smtClean="0">
                <a:effectLst>
                  <a:outerShdw blurRad="38100" dist="38100" dir="2700000" algn="tl">
                    <a:srgbClr val="000000">
                      <a:alpha val="43137"/>
                    </a:srgbClr>
                  </a:outerShdw>
                </a:effectLst>
              </a:rPr>
              <a:t>, Lakota HS East, Lakota SD</a:t>
            </a:r>
          </a:p>
          <a:p>
            <a:pPr marL="342900" indent="-342900" algn="l">
              <a:buFont typeface="Wingdings" panose="05000000000000000000" pitchFamily="2" charset="2"/>
              <a:buChar char="Ø"/>
            </a:pPr>
            <a:r>
              <a:rPr lang="en-US" b="0" dirty="0" smtClean="0">
                <a:effectLst>
                  <a:outerShdw blurRad="38100" dist="38100" dir="2700000" algn="tl">
                    <a:srgbClr val="000000">
                      <a:alpha val="43137"/>
                    </a:srgbClr>
                  </a:outerShdw>
                </a:effectLst>
              </a:rPr>
              <a:t>Marie </a:t>
            </a:r>
            <a:r>
              <a:rPr lang="en-US" b="0" dirty="0">
                <a:effectLst>
                  <a:outerShdw blurRad="38100" dist="38100" dir="2700000" algn="tl">
                    <a:srgbClr val="000000">
                      <a:alpha val="43137"/>
                    </a:srgbClr>
                  </a:outerShdw>
                </a:effectLst>
              </a:rPr>
              <a:t>Inanli - Secondary Science</a:t>
            </a:r>
            <a:r>
              <a:rPr lang="en-US" b="0" dirty="0" smtClean="0">
                <a:effectLst>
                  <a:outerShdw blurRad="38100" dist="38100" dir="2700000" algn="tl">
                    <a:srgbClr val="000000">
                      <a:alpha val="43137"/>
                    </a:srgbClr>
                  </a:outerShdw>
                </a:effectLst>
              </a:rPr>
              <a:t>, </a:t>
            </a:r>
            <a:r>
              <a:rPr lang="en-US" b="0" dirty="0">
                <a:effectLst>
                  <a:outerShdw blurRad="38100" dist="38100" dir="2700000" algn="tl">
                    <a:srgbClr val="000000">
                      <a:alpha val="43137"/>
                    </a:srgbClr>
                  </a:outerShdw>
                </a:effectLst>
              </a:rPr>
              <a:t>St</a:t>
            </a:r>
            <a:r>
              <a:rPr lang="en-US" b="0" dirty="0" smtClean="0">
                <a:effectLst>
                  <a:outerShdw blurRad="38100" dist="38100" dir="2700000" algn="tl">
                    <a:srgbClr val="000000">
                      <a:alpha val="43137"/>
                    </a:srgbClr>
                  </a:outerShdw>
                </a:effectLst>
              </a:rPr>
              <a:t>. </a:t>
            </a:r>
            <a:r>
              <a:rPr lang="en-US" b="0" dirty="0">
                <a:effectLst>
                  <a:outerShdw blurRad="38100" dist="38100" dir="2700000" algn="tl">
                    <a:srgbClr val="000000">
                      <a:alpha val="43137"/>
                    </a:srgbClr>
                  </a:outerShdw>
                </a:effectLst>
              </a:rPr>
              <a:t>Bernard-Elmwood Place Jr/</a:t>
            </a:r>
            <a:r>
              <a:rPr lang="en-US" b="0" dirty="0" err="1">
                <a:effectLst>
                  <a:outerShdw blurRad="38100" dist="38100" dir="2700000" algn="tl">
                    <a:srgbClr val="000000">
                      <a:alpha val="43137"/>
                    </a:srgbClr>
                  </a:outerShdw>
                </a:effectLst>
              </a:rPr>
              <a:t>Sr</a:t>
            </a:r>
            <a:r>
              <a:rPr lang="en-US" b="0" dirty="0">
                <a:effectLst>
                  <a:outerShdw blurRad="38100" dist="38100" dir="2700000" algn="tl">
                    <a:srgbClr val="000000">
                      <a:alpha val="43137"/>
                    </a:srgbClr>
                  </a:outerShdw>
                </a:effectLst>
              </a:rPr>
              <a:t> </a:t>
            </a:r>
            <a:r>
              <a:rPr lang="en-US" b="0" dirty="0" smtClean="0">
                <a:effectLst>
                  <a:outerShdw blurRad="38100" dist="38100" dir="2700000" algn="tl">
                    <a:srgbClr val="000000">
                      <a:alpha val="43137"/>
                    </a:srgbClr>
                  </a:outerShdw>
                </a:effectLst>
              </a:rPr>
              <a:t>HS, St. Bernard-Elmwood Place SD</a:t>
            </a:r>
            <a:endParaRPr lang="en-US" b="0" dirty="0">
              <a:effectLst>
                <a:outerShdw blurRad="38100" dist="38100" dir="2700000" algn="tl">
                  <a:srgbClr val="000000">
                    <a:alpha val="43137"/>
                  </a:srgbClr>
                </a:outerShdw>
              </a:effectLst>
            </a:endParaRPr>
          </a:p>
          <a:p>
            <a:pPr marL="342900" indent="-342900" algn="l">
              <a:buFont typeface="Wingdings" panose="05000000000000000000" pitchFamily="2" charset="2"/>
              <a:buChar char="Ø"/>
            </a:pPr>
            <a:r>
              <a:rPr lang="en-US" b="0" dirty="0" smtClean="0">
                <a:effectLst>
                  <a:outerShdw blurRad="38100" dist="38100" dir="2700000" algn="tl">
                    <a:srgbClr val="000000">
                      <a:alpha val="43137"/>
                    </a:srgbClr>
                  </a:outerShdw>
                </a:effectLst>
              </a:rPr>
              <a:t>Jillian </a:t>
            </a:r>
            <a:r>
              <a:rPr lang="en-US" b="0" dirty="0">
                <a:effectLst>
                  <a:outerShdw blurRad="38100" dist="38100" dir="2700000" algn="tl">
                    <a:srgbClr val="000000">
                      <a:alpha val="43137"/>
                    </a:srgbClr>
                  </a:outerShdw>
                </a:effectLst>
              </a:rPr>
              <a:t>Richmond -11</a:t>
            </a:r>
            <a:r>
              <a:rPr lang="en-US" b="0" baseline="30000" dirty="0">
                <a:effectLst>
                  <a:outerShdw blurRad="38100" dist="38100" dir="2700000" algn="tl">
                    <a:srgbClr val="000000">
                      <a:alpha val="43137"/>
                    </a:srgbClr>
                  </a:outerShdw>
                </a:effectLst>
              </a:rPr>
              <a:t>th</a:t>
            </a:r>
            <a:r>
              <a:rPr lang="en-US" b="0" dirty="0">
                <a:effectLst>
                  <a:outerShdw blurRad="38100" dist="38100" dir="2700000" algn="tl">
                    <a:srgbClr val="000000">
                      <a:alpha val="43137"/>
                    </a:srgbClr>
                  </a:outerShdw>
                </a:effectLst>
              </a:rPr>
              <a:t> and 12</a:t>
            </a:r>
            <a:r>
              <a:rPr lang="en-US" b="0" baseline="30000" dirty="0">
                <a:effectLst>
                  <a:outerShdw blurRad="38100" dist="38100" dir="2700000" algn="tl">
                    <a:srgbClr val="000000">
                      <a:alpha val="43137"/>
                    </a:srgbClr>
                  </a:outerShdw>
                </a:effectLst>
              </a:rPr>
              <a:t>th</a:t>
            </a:r>
            <a:r>
              <a:rPr lang="en-US" b="0" dirty="0">
                <a:effectLst>
                  <a:outerShdw blurRad="38100" dist="38100" dir="2700000" algn="tl">
                    <a:srgbClr val="000000">
                      <a:alpha val="43137"/>
                    </a:srgbClr>
                  </a:outerShdw>
                </a:effectLst>
              </a:rPr>
              <a:t>, Science; Scarlet </a:t>
            </a:r>
            <a:r>
              <a:rPr lang="en-US" b="0" dirty="0" smtClean="0">
                <a:effectLst>
                  <a:outerShdw blurRad="38100" dist="38100" dir="2700000" algn="tl">
                    <a:srgbClr val="000000">
                      <a:alpha val="43137"/>
                    </a:srgbClr>
                  </a:outerShdw>
                </a:effectLst>
              </a:rPr>
              <a:t>Oaks, Greater Oaks Campus</a:t>
            </a:r>
            <a:endParaRPr lang="en-US" b="0" dirty="0">
              <a:effectLst>
                <a:outerShdw blurRad="38100" dist="38100" dir="2700000" algn="tl">
                  <a:srgbClr val="000000">
                    <a:alpha val="43137"/>
                  </a:srgbClr>
                </a:outerShdw>
              </a:effectLst>
            </a:endParaRPr>
          </a:p>
          <a:p>
            <a:pPr marL="342900" indent="-342900" algn="l">
              <a:buFont typeface="Wingdings" panose="05000000000000000000" pitchFamily="2" charset="2"/>
              <a:buChar char="Ø"/>
            </a:pPr>
            <a:r>
              <a:rPr lang="en-US" b="0" dirty="0">
                <a:effectLst>
                  <a:outerShdw blurRad="38100" dist="38100" dir="2700000" algn="tl">
                    <a:srgbClr val="000000">
                      <a:alpha val="43137"/>
                    </a:srgbClr>
                  </a:outerShdw>
                </a:effectLst>
              </a:rPr>
              <a:t>Gina Rider </a:t>
            </a:r>
            <a:r>
              <a:rPr lang="en-US" b="0" dirty="0" smtClean="0">
                <a:effectLst>
                  <a:outerShdw blurRad="38100" dist="38100" dir="2700000" algn="tl">
                    <a:srgbClr val="000000">
                      <a:alpha val="43137"/>
                    </a:srgbClr>
                  </a:outerShdw>
                </a:effectLst>
              </a:rPr>
              <a:t> </a:t>
            </a:r>
            <a:r>
              <a:rPr lang="en-US" b="0" dirty="0">
                <a:effectLst>
                  <a:outerShdw blurRad="38100" dist="38100" dir="2700000" algn="tl">
                    <a:srgbClr val="000000">
                      <a:alpha val="43137"/>
                    </a:srgbClr>
                  </a:outerShdw>
                </a:effectLst>
              </a:rPr>
              <a:t>- 9th-12th grades; Algebra I</a:t>
            </a:r>
            <a:r>
              <a:rPr lang="en-US" b="0" dirty="0"/>
              <a:t>, </a:t>
            </a:r>
            <a:r>
              <a:rPr lang="en-US" b="0" dirty="0">
                <a:effectLst>
                  <a:outerShdw blurRad="38100" dist="38100" dir="2700000" algn="tl">
                    <a:srgbClr val="000000">
                      <a:alpha val="43137"/>
                    </a:srgbClr>
                  </a:outerShdw>
                </a:effectLst>
              </a:rPr>
              <a:t>Algebra II, and </a:t>
            </a:r>
            <a:r>
              <a:rPr lang="en-US" b="0" dirty="0" smtClean="0">
                <a:effectLst>
                  <a:outerShdw blurRad="38100" dist="38100" dir="2700000" algn="tl">
                    <a:srgbClr val="000000">
                      <a:alpha val="43137"/>
                    </a:srgbClr>
                  </a:outerShdw>
                </a:effectLst>
              </a:rPr>
              <a:t>Pre-Calculus, Seton HS, Greater Cincinnati Archdiocese </a:t>
            </a:r>
          </a:p>
          <a:p>
            <a:pPr marL="342900" indent="-342900" algn="l">
              <a:buFont typeface="Wingdings" panose="05000000000000000000" pitchFamily="2" charset="2"/>
              <a:buChar char="Ø"/>
            </a:pPr>
            <a:r>
              <a:rPr lang="en-US" b="0" dirty="0" smtClean="0">
                <a:effectLst>
                  <a:outerShdw blurRad="38100" dist="38100" dir="2700000" algn="tl">
                    <a:srgbClr val="000000">
                      <a:alpha val="43137"/>
                    </a:srgbClr>
                  </a:outerShdw>
                </a:effectLst>
              </a:rPr>
              <a:t>Amanda Sopko - </a:t>
            </a:r>
            <a:r>
              <a:rPr lang="en-US" b="0" dirty="0">
                <a:effectLst>
                  <a:outerShdw blurRad="38100" dist="38100" dir="2700000" algn="tl">
                    <a:srgbClr val="000000">
                      <a:alpha val="43137"/>
                    </a:srgbClr>
                  </a:outerShdw>
                </a:effectLst>
              </a:rPr>
              <a:t>6</a:t>
            </a:r>
            <a:r>
              <a:rPr lang="en-US" b="0" baseline="30000" dirty="0">
                <a:effectLst>
                  <a:outerShdw blurRad="38100" dist="38100" dir="2700000" algn="tl">
                    <a:srgbClr val="000000">
                      <a:alpha val="43137"/>
                    </a:srgbClr>
                  </a:outerShdw>
                </a:effectLst>
              </a:rPr>
              <a:t>th</a:t>
            </a:r>
            <a:r>
              <a:rPr lang="en-US" b="0" dirty="0">
                <a:effectLst>
                  <a:outerShdw blurRad="38100" dist="38100" dir="2700000" algn="tl">
                    <a:srgbClr val="000000">
                      <a:alpha val="43137"/>
                    </a:srgbClr>
                  </a:outerShdw>
                </a:effectLst>
              </a:rPr>
              <a:t> Grade Math and </a:t>
            </a:r>
            <a:r>
              <a:rPr lang="en-US" b="0" dirty="0" smtClean="0">
                <a:effectLst>
                  <a:outerShdw blurRad="38100" dist="38100" dir="2700000" algn="tl">
                    <a:srgbClr val="000000">
                      <a:alpha val="43137"/>
                    </a:srgbClr>
                  </a:outerShdw>
                </a:effectLst>
              </a:rPr>
              <a:t>STEM, </a:t>
            </a:r>
            <a:r>
              <a:rPr lang="en-US" b="0" dirty="0">
                <a:effectLst>
                  <a:outerShdw blurRad="38100" dist="38100" dir="2700000" algn="tl">
                    <a:srgbClr val="000000">
                      <a:alpha val="43137"/>
                    </a:srgbClr>
                  </a:outerShdw>
                </a:effectLst>
              </a:rPr>
              <a:t>Indian Hill Middle </a:t>
            </a:r>
            <a:r>
              <a:rPr lang="en-US" b="0" dirty="0" smtClean="0">
                <a:effectLst>
                  <a:outerShdw blurRad="38100" dist="38100" dir="2700000" algn="tl">
                    <a:srgbClr val="000000">
                      <a:alpha val="43137"/>
                    </a:srgbClr>
                  </a:outerShdw>
                </a:effectLst>
              </a:rPr>
              <a:t>School, </a:t>
            </a:r>
            <a:r>
              <a:rPr lang="en-US" b="0" dirty="0">
                <a:effectLst>
                  <a:outerShdw blurRad="38100" dist="38100" dir="2700000" algn="tl">
                    <a:srgbClr val="000000">
                      <a:alpha val="43137"/>
                    </a:srgbClr>
                  </a:outerShdw>
                </a:effectLst>
              </a:rPr>
              <a:t>Indian Hill </a:t>
            </a:r>
            <a:r>
              <a:rPr lang="en-US" b="0" dirty="0" smtClean="0">
                <a:effectLst>
                  <a:outerShdw blurRad="38100" dist="38100" dir="2700000" algn="tl">
                    <a:srgbClr val="000000">
                      <a:alpha val="43137"/>
                    </a:srgbClr>
                  </a:outerShdw>
                </a:effectLst>
              </a:rPr>
              <a:t>SD</a:t>
            </a:r>
            <a:endParaRPr lang="en-US" b="0" dirty="0">
              <a:effectLst>
                <a:outerShdw blurRad="38100" dist="38100" dir="2700000" algn="tl">
                  <a:srgbClr val="000000">
                    <a:alpha val="43137"/>
                  </a:srgbClr>
                </a:outerShdw>
              </a:effectLst>
            </a:endParaRPr>
          </a:p>
          <a:p>
            <a:pPr algn="l"/>
            <a:endParaRPr lang="en-US" dirty="0"/>
          </a:p>
        </p:txBody>
      </p:sp>
    </p:spTree>
    <p:extLst>
      <p:ext uri="{BB962C8B-B14F-4D97-AF65-F5344CB8AC3E}">
        <p14:creationId xmlns:p14="http://schemas.microsoft.com/office/powerpoint/2010/main" val="65356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543800" cy="609600"/>
          </a:xfrm>
        </p:spPr>
        <p:txBody>
          <a:bodyPr/>
          <a:lstStyle/>
          <a:p>
            <a:r>
              <a:rPr lang="en-US" dirty="0" smtClean="0"/>
              <a:t>2 RET Teachers, farther away locations</a:t>
            </a:r>
            <a:endParaRPr lang="en-US" dirty="0"/>
          </a:p>
        </p:txBody>
      </p:sp>
      <p:sp>
        <p:nvSpPr>
          <p:cNvPr id="3" name="Content Placeholder 2"/>
          <p:cNvSpPr>
            <a:spLocks noGrp="1"/>
          </p:cNvSpPr>
          <p:nvPr>
            <p:ph idx="1"/>
          </p:nvPr>
        </p:nvSpPr>
        <p:spPr>
          <a:xfrm>
            <a:off x="1600200" y="1676400"/>
            <a:ext cx="7239000" cy="4495800"/>
          </a:xfrm>
        </p:spPr>
        <p:txBody>
          <a:bodyPr/>
          <a:lstStyle/>
          <a:p>
            <a:pPr marL="457200" indent="-457200">
              <a:buFont typeface="Wingdings" panose="05000000000000000000" pitchFamily="2" charset="2"/>
              <a:buChar char="Ø"/>
            </a:pPr>
            <a:r>
              <a:rPr lang="en-US" sz="2800" dirty="0" smtClean="0">
                <a:effectLst>
                  <a:outerShdw blurRad="38100" dist="38100" dir="2700000" algn="tl">
                    <a:srgbClr val="000000">
                      <a:alpha val="43137"/>
                    </a:srgbClr>
                  </a:outerShdw>
                </a:effectLst>
              </a:rPr>
              <a:t>Travis </a:t>
            </a:r>
            <a:r>
              <a:rPr lang="en-US" sz="2800" dirty="0" err="1" smtClean="0">
                <a:effectLst>
                  <a:outerShdw blurRad="38100" dist="38100" dir="2700000" algn="tl">
                    <a:srgbClr val="000000">
                      <a:alpha val="43137"/>
                    </a:srgbClr>
                  </a:outerShdw>
                </a:effectLst>
              </a:rPr>
              <a:t>Hartberger</a:t>
            </a:r>
            <a:r>
              <a:rPr lang="en-US" sz="2800" dirty="0" smtClean="0">
                <a:effectLst>
                  <a:outerShdw blurRad="38100" dist="38100" dir="2700000" algn="tl">
                    <a:srgbClr val="000000">
                      <a:alpha val="43137"/>
                    </a:srgbClr>
                  </a:outerShdw>
                </a:effectLst>
              </a:rPr>
              <a:t> -  </a:t>
            </a:r>
            <a:r>
              <a:rPr lang="en-US" sz="2800" dirty="0">
                <a:effectLst>
                  <a:outerShdw blurRad="38100" dist="38100" dir="2700000" algn="tl">
                    <a:srgbClr val="000000">
                      <a:alpha val="43137"/>
                    </a:srgbClr>
                  </a:outerShdw>
                </a:effectLst>
              </a:rPr>
              <a:t>McKinley Technology High School, Public/Application STEM School, Grades 10-12, Chemistry &amp; AP </a:t>
            </a:r>
            <a:r>
              <a:rPr lang="en-US" sz="2800" dirty="0" smtClean="0">
                <a:effectLst>
                  <a:outerShdw blurRad="38100" dist="38100" dir="2700000" algn="tl">
                    <a:srgbClr val="000000">
                      <a:alpha val="43137"/>
                    </a:srgbClr>
                  </a:outerShdw>
                </a:effectLst>
              </a:rPr>
              <a:t>Chemistry, Washington DC</a:t>
            </a:r>
          </a:p>
          <a:p>
            <a:pPr marL="457200" indent="-457200">
              <a:buFont typeface="Wingdings" panose="05000000000000000000" pitchFamily="2" charset="2"/>
              <a:buChar char="Ø"/>
            </a:pPr>
            <a:r>
              <a:rPr lang="en-US" sz="2800" dirty="0" smtClean="0">
                <a:effectLst>
                  <a:outerShdw blurRad="38100" dist="38100" dir="2700000" algn="tl">
                    <a:srgbClr val="000000">
                      <a:alpha val="43137"/>
                    </a:srgbClr>
                  </a:outerShdw>
                </a:effectLst>
              </a:rPr>
              <a:t>Marcia Roth - </a:t>
            </a:r>
            <a:r>
              <a:rPr lang="en-US" sz="2800" dirty="0">
                <a:effectLst>
                  <a:outerShdw blurRad="38100" dist="38100" dir="2700000" algn="tl">
                    <a:srgbClr val="000000">
                      <a:alpha val="43137"/>
                    </a:srgbClr>
                  </a:outerShdw>
                </a:effectLst>
              </a:rPr>
              <a:t>Catholic Central High School, Parochial, 9</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-12</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grade, Advanced Math and Integrated </a:t>
            </a:r>
            <a:r>
              <a:rPr lang="en-US" sz="2800" dirty="0" smtClean="0">
                <a:effectLst>
                  <a:outerShdw blurRad="38100" dist="38100" dir="2700000" algn="tl">
                    <a:srgbClr val="000000">
                      <a:alpha val="43137"/>
                    </a:srgbClr>
                  </a:outerShdw>
                </a:effectLst>
              </a:rPr>
              <a:t>Science, </a:t>
            </a:r>
            <a:r>
              <a:rPr lang="en-US" sz="2800" dirty="0" err="1" smtClean="0">
                <a:effectLst>
                  <a:outerShdw blurRad="38100" dist="38100" dir="2700000" algn="tl">
                    <a:srgbClr val="000000">
                      <a:alpha val="43137"/>
                    </a:srgbClr>
                  </a:outerShdw>
                </a:effectLst>
              </a:rPr>
              <a:t>Springfiel</a:t>
            </a:r>
            <a:r>
              <a:rPr lang="en-US" sz="2800" dirty="0" smtClean="0"/>
              <a:t>, OH, </a:t>
            </a:r>
            <a:r>
              <a:rPr lang="en-US" sz="2800" dirty="0" smtClean="0">
                <a:effectLst>
                  <a:outerShdw blurRad="38100" dist="38100" dir="2700000" algn="tl">
                    <a:srgbClr val="000000">
                      <a:alpha val="43137"/>
                    </a:srgbClr>
                  </a:outerShdw>
                </a:effectLst>
              </a:rPr>
              <a:t>Greater </a:t>
            </a:r>
            <a:r>
              <a:rPr lang="en-US" sz="2800" dirty="0">
                <a:effectLst>
                  <a:outerShdw blurRad="38100" dist="38100" dir="2700000" algn="tl">
                    <a:srgbClr val="000000">
                      <a:alpha val="43137"/>
                    </a:srgbClr>
                  </a:outerShdw>
                </a:effectLst>
              </a:rPr>
              <a:t>Cincinnati Archdiocese </a:t>
            </a:r>
          </a:p>
          <a:p>
            <a:pPr marL="457200" indent="-457200">
              <a:buFont typeface="Wingdings" panose="05000000000000000000" pitchFamily="2" charset="2"/>
              <a:buChar char="Ø"/>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083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r>
              <a:rPr lang="en-US" dirty="0" smtClean="0"/>
              <a:t>Introductions: CEEMS Teachers</a:t>
            </a:r>
            <a:endParaRPr lang="en-US" dirty="0"/>
          </a:p>
        </p:txBody>
      </p:sp>
      <p:sp>
        <p:nvSpPr>
          <p:cNvPr id="8195" name="Subtitle 2"/>
          <p:cNvSpPr>
            <a:spLocks noGrp="1"/>
          </p:cNvSpPr>
          <p:nvPr>
            <p:ph type="subTitle" sz="quarter" idx="1"/>
          </p:nvPr>
        </p:nvSpPr>
        <p:spPr>
          <a:xfrm>
            <a:off x="1066800" y="1371600"/>
            <a:ext cx="7696200" cy="4572000"/>
          </a:xfrm>
        </p:spPr>
        <p:txBody>
          <a:bodyPr/>
          <a:lstStyle/>
          <a:p>
            <a:endParaRPr lang="en-US" dirty="0" smtClean="0"/>
          </a:p>
          <a:p>
            <a:pPr algn="l"/>
            <a:r>
              <a:rPr lang="en-US" dirty="0" smtClean="0"/>
              <a:t>Marie Pollitt – Teaches 6</a:t>
            </a:r>
            <a:r>
              <a:rPr lang="en-US" baseline="30000" dirty="0" smtClean="0"/>
              <a:t>th</a:t>
            </a:r>
            <a:r>
              <a:rPr lang="en-US" dirty="0" smtClean="0"/>
              <a:t> grade Science at Felicity-Franklin Middle School, Clermont County School District</a:t>
            </a:r>
          </a:p>
          <a:p>
            <a:pPr algn="l"/>
            <a:endParaRPr lang="en-US" dirty="0" smtClean="0"/>
          </a:p>
          <a:p>
            <a:pPr algn="l"/>
            <a:r>
              <a:rPr lang="en-US" dirty="0" smtClean="0"/>
              <a:t>Brandi Foster - Teaches 8</a:t>
            </a:r>
            <a:r>
              <a:rPr lang="en-US" baseline="30000" dirty="0" smtClean="0"/>
              <a:t>th</a:t>
            </a:r>
            <a:r>
              <a:rPr lang="en-US" dirty="0" smtClean="0"/>
              <a:t> grade Physical Science at Aiken High School, Cincinnati Public Schools District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752600" y="381000"/>
            <a:ext cx="7162800" cy="838200"/>
          </a:xfrm>
        </p:spPr>
        <p:txBody>
          <a:bodyPr/>
          <a:lstStyle/>
          <a:p>
            <a:pPr>
              <a:defRPr/>
            </a:pPr>
            <a:r>
              <a:rPr lang="en-US" dirty="0" smtClean="0"/>
              <a:t>              CEEMS Fellows</a:t>
            </a:r>
            <a:endParaRPr lang="en-US" dirty="0"/>
          </a:p>
        </p:txBody>
      </p:sp>
      <p:sp>
        <p:nvSpPr>
          <p:cNvPr id="9219" name="Subtitle 2"/>
          <p:cNvSpPr>
            <a:spLocks noGrp="1"/>
          </p:cNvSpPr>
          <p:nvPr>
            <p:ph type="subTitle" sz="quarter" idx="1"/>
          </p:nvPr>
        </p:nvSpPr>
        <p:spPr>
          <a:xfrm>
            <a:off x="1828800" y="914400"/>
            <a:ext cx="7315200" cy="4648200"/>
          </a:xfrm>
        </p:spPr>
        <p:txBody>
          <a:bodyPr/>
          <a:lstStyle/>
          <a:p>
            <a:endParaRPr lang="en-US" dirty="0" smtClean="0"/>
          </a:p>
          <a:p>
            <a:r>
              <a:rPr lang="en-US" dirty="0" smtClean="0"/>
              <a:t>(PhD Candidates in Engineering)</a:t>
            </a:r>
          </a:p>
          <a:p>
            <a:pPr marL="342900" indent="-342900" algn="l">
              <a:lnSpc>
                <a:spcPct val="150000"/>
              </a:lnSpc>
              <a:buFont typeface="Wingdings" panose="05000000000000000000" pitchFamily="2" charset="2"/>
              <a:buChar char="Ø"/>
            </a:pPr>
            <a:r>
              <a:rPr lang="en-US" dirty="0" err="1" smtClean="0"/>
              <a:t>Abishek</a:t>
            </a:r>
            <a:r>
              <a:rPr lang="en-US" dirty="0" smtClean="0"/>
              <a:t> </a:t>
            </a:r>
            <a:r>
              <a:rPr lang="en-US" dirty="0" err="1" smtClean="0"/>
              <a:t>Balsamy</a:t>
            </a:r>
            <a:r>
              <a:rPr lang="en-US" dirty="0"/>
              <a:t> </a:t>
            </a:r>
            <a:r>
              <a:rPr lang="en-US" dirty="0" err="1" smtClean="0"/>
              <a:t>Kamaraj</a:t>
            </a:r>
            <a:endParaRPr lang="en-US" dirty="0" smtClean="0"/>
          </a:p>
          <a:p>
            <a:pPr marL="342900" indent="-342900" algn="l">
              <a:lnSpc>
                <a:spcPct val="150000"/>
              </a:lnSpc>
              <a:buFont typeface="Wingdings" panose="05000000000000000000" pitchFamily="2" charset="2"/>
              <a:buChar char="Ø"/>
            </a:pPr>
            <a:r>
              <a:rPr lang="en-US" dirty="0" err="1" smtClean="0"/>
              <a:t>Debaditya</a:t>
            </a:r>
            <a:r>
              <a:rPr lang="en-US" dirty="0" smtClean="0"/>
              <a:t> Chakraborty</a:t>
            </a:r>
          </a:p>
          <a:p>
            <a:pPr marL="342900" indent="-342900" algn="l">
              <a:lnSpc>
                <a:spcPct val="150000"/>
              </a:lnSpc>
              <a:buFont typeface="Wingdings" panose="05000000000000000000" pitchFamily="2" charset="2"/>
              <a:buChar char="Ø"/>
            </a:pPr>
            <a:r>
              <a:rPr lang="en-US" dirty="0" err="1" smtClean="0"/>
              <a:t>Seyram</a:t>
            </a:r>
            <a:r>
              <a:rPr lang="en-US" dirty="0" smtClean="0"/>
              <a:t> </a:t>
            </a:r>
            <a:r>
              <a:rPr lang="en-US" dirty="0" err="1"/>
              <a:t>Gbordzoe</a:t>
            </a:r>
            <a:endParaRPr lang="en-US" dirty="0" smtClean="0"/>
          </a:p>
          <a:p>
            <a:pPr marL="342900" indent="-342900" algn="l">
              <a:lnSpc>
                <a:spcPct val="150000"/>
              </a:lnSpc>
              <a:buFont typeface="Wingdings" panose="05000000000000000000" pitchFamily="2" charset="2"/>
              <a:buChar char="Ø"/>
            </a:pPr>
            <a:r>
              <a:rPr lang="en-US" dirty="0" smtClean="0"/>
              <a:t>Patricia </a:t>
            </a:r>
            <a:r>
              <a:rPr lang="en-US" dirty="0"/>
              <a:t>Okafor</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quiggle">
  <a:themeElements>
    <a:clrScheme name="">
      <a:dk1>
        <a:srgbClr val="000000"/>
      </a:dk1>
      <a:lt1>
        <a:srgbClr val="FFFFFF"/>
      </a:lt1>
      <a:dk2>
        <a:srgbClr val="FC1921"/>
      </a:dk2>
      <a:lt2>
        <a:srgbClr val="CBCBCB"/>
      </a:lt2>
      <a:accent1>
        <a:srgbClr val="FFFFFF"/>
      </a:accent1>
      <a:accent2>
        <a:srgbClr val="00FFCC"/>
      </a:accent2>
      <a:accent3>
        <a:srgbClr val="FDABAB"/>
      </a:accent3>
      <a:accent4>
        <a:srgbClr val="DADADA"/>
      </a:accent4>
      <a:accent5>
        <a:srgbClr val="FFFFFF"/>
      </a:accent5>
      <a:accent6>
        <a:srgbClr val="00E7B9"/>
      </a:accent6>
      <a:hlink>
        <a:srgbClr val="FC1921"/>
      </a:hlink>
      <a:folHlink>
        <a:srgbClr val="FF7C80"/>
      </a:folHlink>
    </a:clrScheme>
    <a:fontScheme name="Squigg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quiggle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quiggl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quiggl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C:\WINDOWS\Desktop\Squiggle.pot</Template>
  <TotalTime>2127</TotalTime>
  <Words>1020</Words>
  <Application>Microsoft Office PowerPoint</Application>
  <PresentationFormat>On-screen Show (4:3)</PresentationFormat>
  <Paragraphs>135</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Squiggle</vt:lpstr>
      <vt:lpstr>Choose Ohio First Scholarship Program (COFSP)  Professional Development </vt:lpstr>
      <vt:lpstr>Acknowledgements</vt:lpstr>
      <vt:lpstr>WHO are the KEY players? </vt:lpstr>
      <vt:lpstr>Introductions:  COFSP Fellows</vt:lpstr>
      <vt:lpstr>Introductions:  RET Teachers</vt:lpstr>
      <vt:lpstr>Introductions:  RET Teachers con’t.</vt:lpstr>
      <vt:lpstr>2 RET Teachers, farther away locations</vt:lpstr>
      <vt:lpstr>Introductions: CEEMS Teachers</vt:lpstr>
      <vt:lpstr>              CEEMS Fellows</vt:lpstr>
      <vt:lpstr>            Time for Meeting in Groups</vt:lpstr>
      <vt:lpstr>Why bring in COFSP Fellows into the RET/CEEMS classrooms?</vt:lpstr>
      <vt:lpstr>What are the components of the COFSP Fellows, RET/CEEMS Teachers and CEEMS Fellows Program 2015-16 Program? </vt:lpstr>
      <vt:lpstr>Components of the COFSP Fellows, RET/CEEMS Teachers and CEEMS Fellows Program 2015-2016 Program. </vt:lpstr>
      <vt:lpstr>Components of the COFSP Fellows, RET/CEEMS Teachers and CEEMS Fellows Program 2015-2016 Program. </vt:lpstr>
      <vt:lpstr>Components of the COFSP Fellows, RET/CEEMS Teachers and CEEMS Fellows Program 2015-2016 Program. </vt:lpstr>
      <vt:lpstr>Components of the COFSP Fellows, RET/CEEMS Teachers and CEEMS Fellows Program 2015-2016 Program. </vt:lpstr>
      <vt:lpstr>   </vt:lpstr>
      <vt:lpstr>Questions? </vt:lpstr>
      <vt:lpstr>Announcements Regarding PD Next Week - Monday, September 28th:</vt:lpstr>
    </vt:vector>
  </TitlesOfParts>
  <Company>University of Cincinnati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of Cincinnati</dc:creator>
  <cp:lastModifiedBy>Debora A Liberi</cp:lastModifiedBy>
  <cp:revision>97</cp:revision>
  <cp:lastPrinted>2014-09-16T19:04:31Z</cp:lastPrinted>
  <dcterms:created xsi:type="dcterms:W3CDTF">2002-08-16T18:16:45Z</dcterms:created>
  <dcterms:modified xsi:type="dcterms:W3CDTF">2015-09-23T16:27:17Z</dcterms:modified>
</cp:coreProperties>
</file>